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Google Sans"/>
      <p:regular r:id="rId70"/>
      <p:bold r:id="rId71"/>
      <p:italic r:id="rId72"/>
      <p:boldItalic r:id="rId73"/>
    </p:embeddedFont>
    <p:embeddedFont>
      <p:font typeface="Helvetica Neue"/>
      <p:regular r:id="rId74"/>
      <p:bold r:id="rId75"/>
      <p:italic r:id="rId76"/>
      <p:boldItalic r:id="rId77"/>
    </p:embeddedFont>
    <p:embeddedFont>
      <p:font typeface="Roboto Mono"/>
      <p:regular r:id="rId78"/>
      <p:bold r:id="rId79"/>
      <p:italic r:id="rId80"/>
      <p:boldItalic r:id="rId81"/>
    </p:embeddedFont>
    <p:embeddedFont>
      <p:font typeface="Open Sans Light"/>
      <p:regular r:id="rId82"/>
      <p:bold r:id="rId83"/>
      <p:italic r:id="rId84"/>
      <p:boldItalic r:id="rId85"/>
    </p:embeddedFont>
    <p:embeddedFont>
      <p:font typeface="Open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Light-italic.fntdata"/><Relationship Id="rId83" Type="http://schemas.openxmlformats.org/officeDocument/2006/relationships/font" Target="fonts/OpenSansLight-bold.fntdata"/><Relationship Id="rId42" Type="http://schemas.openxmlformats.org/officeDocument/2006/relationships/slide" Target="slides/slide37.xml"/><Relationship Id="rId86" Type="http://schemas.openxmlformats.org/officeDocument/2006/relationships/font" Target="fonts/OpenSans-regular.fntdata"/><Relationship Id="rId41" Type="http://schemas.openxmlformats.org/officeDocument/2006/relationships/slide" Target="slides/slide36.xml"/><Relationship Id="rId85" Type="http://schemas.openxmlformats.org/officeDocument/2006/relationships/font" Target="fonts/OpenSansLight-boldItalic.fntdata"/><Relationship Id="rId44" Type="http://schemas.openxmlformats.org/officeDocument/2006/relationships/slide" Target="slides/slide39.xml"/><Relationship Id="rId88" Type="http://schemas.openxmlformats.org/officeDocument/2006/relationships/font" Target="fonts/OpenSans-italic.fntdata"/><Relationship Id="rId43" Type="http://schemas.openxmlformats.org/officeDocument/2006/relationships/slide" Target="slides/slide38.xml"/><Relationship Id="rId87" Type="http://schemas.openxmlformats.org/officeDocument/2006/relationships/font" Target="fonts/Open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boldItalic.fntdata"/><Relationship Id="rId80" Type="http://schemas.openxmlformats.org/officeDocument/2006/relationships/font" Target="fonts/RobotoMono-italic.fntdata"/><Relationship Id="rId82" Type="http://schemas.openxmlformats.org/officeDocument/2006/relationships/font" Target="fonts/OpenSansLight-regular.fntdata"/><Relationship Id="rId81"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oogleSans-boldItalic.fntdata"/><Relationship Id="rId72" Type="http://schemas.openxmlformats.org/officeDocument/2006/relationships/font" Target="fonts/GoogleSans-italic.fntdata"/><Relationship Id="rId31" Type="http://schemas.openxmlformats.org/officeDocument/2006/relationships/slide" Target="slides/slide26.xml"/><Relationship Id="rId75" Type="http://schemas.openxmlformats.org/officeDocument/2006/relationships/font" Target="fonts/HelveticaNeue-bold.fntdata"/><Relationship Id="rId30" Type="http://schemas.openxmlformats.org/officeDocument/2006/relationships/slide" Target="slides/slide25.xml"/><Relationship Id="rId74" Type="http://schemas.openxmlformats.org/officeDocument/2006/relationships/font" Target="fonts/HelveticaNeue-regular.fntdata"/><Relationship Id="rId33" Type="http://schemas.openxmlformats.org/officeDocument/2006/relationships/slide" Target="slides/slide28.xml"/><Relationship Id="rId77" Type="http://schemas.openxmlformats.org/officeDocument/2006/relationships/font" Target="fonts/HelveticaNeue-boldItalic.fntdata"/><Relationship Id="rId32" Type="http://schemas.openxmlformats.org/officeDocument/2006/relationships/slide" Target="slides/slide27.xml"/><Relationship Id="rId76" Type="http://schemas.openxmlformats.org/officeDocument/2006/relationships/font" Target="fonts/HelveticaNeue-italic.fntdata"/><Relationship Id="rId35" Type="http://schemas.openxmlformats.org/officeDocument/2006/relationships/slide" Target="slides/slide30.xml"/><Relationship Id="rId79" Type="http://schemas.openxmlformats.org/officeDocument/2006/relationships/font" Target="fonts/RobotoMono-bold.fntdata"/><Relationship Id="rId34" Type="http://schemas.openxmlformats.org/officeDocument/2006/relationships/slide" Target="slides/slide29.xml"/><Relationship Id="rId78" Type="http://schemas.openxmlformats.org/officeDocument/2006/relationships/font" Target="fonts/RobotoMono-regular.fntdata"/><Relationship Id="rId71" Type="http://schemas.openxmlformats.org/officeDocument/2006/relationships/font" Target="fonts/GoogleSans-bold.fntdata"/><Relationship Id="rId70" Type="http://schemas.openxmlformats.org/officeDocument/2006/relationships/font" Target="fonts/Google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54b9e038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54b9e038c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54b9e038c_0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54b9e038c_0_2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Briefly explain what these are and how going further, these can be divided into more specific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54b9e038c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54b9e038c_0_2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cda034891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cda034891_0_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Explain what it means for output to be classifiable vs continuous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d3bc43be1_2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d3bc43be1_2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Explain classifiable vs continuous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cda034891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cda034891_0_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X1 and X2 are </a:t>
            </a:r>
            <a:r>
              <a:rPr lang="en"/>
              <a:t>what</a:t>
            </a:r>
            <a:r>
              <a:rPr lang="en"/>
              <a:t> are known as Independent Variables (e.g. size, colour, shape, texture)</a:t>
            </a:r>
            <a:endParaRPr/>
          </a:p>
          <a:p>
            <a:pPr indent="-317500" lvl="0" marL="457200" rtl="0" algn="l">
              <a:spcBef>
                <a:spcPts val="0"/>
              </a:spcBef>
              <a:spcAft>
                <a:spcPts val="0"/>
              </a:spcAft>
              <a:buSzPts val="1400"/>
              <a:buChar char="-"/>
            </a:pPr>
            <a:r>
              <a:rPr lang="en"/>
              <a:t>View the datapoints as vectors from the origin</a:t>
            </a:r>
            <a:endParaRPr/>
          </a:p>
          <a:p>
            <a:pPr indent="-317500" lvl="0" marL="457200" rtl="0" algn="l">
              <a:spcBef>
                <a:spcPts val="0"/>
              </a:spcBef>
              <a:spcAft>
                <a:spcPts val="0"/>
              </a:spcAft>
              <a:buSzPts val="1400"/>
              <a:buChar char="-"/>
            </a:pPr>
            <a:r>
              <a:rPr lang="en"/>
              <a:t>Choose the most lemon like apple and the most apple like lemon to help make the split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Circle the apples and circle the lemons</a:t>
            </a:r>
            <a:endParaRPr/>
          </a:p>
          <a:p>
            <a:pPr indent="-317500" lvl="0" marL="457200" rtl="0" algn="l">
              <a:spcBef>
                <a:spcPts val="0"/>
              </a:spcBef>
              <a:spcAft>
                <a:spcPts val="0"/>
              </a:spcAft>
              <a:buSzPts val="1400"/>
              <a:buChar char="-"/>
            </a:pPr>
            <a:r>
              <a:rPr lang="en"/>
              <a:t>Draw </a:t>
            </a:r>
            <a:r>
              <a:rPr lang="en"/>
              <a:t>the</a:t>
            </a:r>
            <a:r>
              <a:rPr lang="en"/>
              <a:t> split and </a:t>
            </a:r>
            <a:r>
              <a:rPr lang="en"/>
              <a:t>explain why it is drawn as such (diff algos can have diff methods for finding the split)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cda03489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cda0348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y=x^2 graph on y-x axes and y-x^2 axes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cda03489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cda03489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 xyz axes first + explain the new axes to focus on</a:t>
            </a:r>
            <a:endParaRPr/>
          </a:p>
          <a:p>
            <a:pPr indent="0" lvl="0" marL="0" rtl="0" algn="l">
              <a:spcBef>
                <a:spcPts val="0"/>
              </a:spcBef>
              <a:spcAft>
                <a:spcPts val="0"/>
              </a:spcAft>
              <a:buNone/>
            </a:pPr>
            <a:r>
              <a:rPr lang="en"/>
              <a:t>Delete </a:t>
            </a:r>
            <a:r>
              <a:rPr lang="en"/>
              <a:t>drawing + display diagram</a:t>
            </a:r>
            <a:endParaRPr/>
          </a:p>
          <a:p>
            <a:pPr indent="0" lvl="0" marL="0" rtl="0" algn="l">
              <a:spcBef>
                <a:spcPts val="0"/>
              </a:spcBef>
              <a:spcAft>
                <a:spcPts val="0"/>
              </a:spcAft>
              <a:buNone/>
            </a:pPr>
            <a:r>
              <a:rPr lang="en"/>
              <a:t>Explain how now it makes it easier for the classification to be visualised and identified</a:t>
            </a:r>
            <a:endParaRPr/>
          </a:p>
          <a:p>
            <a:pPr indent="0" lvl="0" marL="0" rtl="0" algn="l">
              <a:spcBef>
                <a:spcPts val="0"/>
              </a:spcBef>
              <a:spcAft>
                <a:spcPts val="0"/>
              </a:spcAft>
              <a:buNone/>
            </a:pPr>
            <a:r>
              <a:rPr lang="en"/>
              <a:t>Provide comparison of y-x vs y-x^2 graphs and how we are not adding another variable but just changing the axes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cda03489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cda03489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cda0348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cda0348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insert link and qr code in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https://colab.research.google.com/drive/1NWdWQ5SeedTVIarZJHaiOQy-9VmgtcTk?usp=sharing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69f46bb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69f46bb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Validation set might include some of the questionable inputs, that help to solidify the model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54b9e038c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54b9e038c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cda03489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cda03489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Spell out the notes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69f46bb9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69f46bb9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The NB model, is not concerned with the linearity of the attributes in the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69f46bb9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69f46bb9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The NB model, is not concerned with the linearity of the attributes in the dataset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69f46bb9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69f46bb9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The NB model, is not concerned with the linearity of the attributes in the dataset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69f46bb9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69f46bb9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Draw to count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69f46bb9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69f46bb9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The NB model, is not concerned with the linearity of the attributes in the dataset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69f46bb9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69f46bb9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The NB model, is not concerned with the linearity of the attributes in the dataset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69f46bb9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69f46bb9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d50d4744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d50d4744f_0_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54b9e038c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54b9e038c_0_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69f46bb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69f46bb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54b9e038c_2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54b9e038c_2_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54b9e038c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54b9e038c_0_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NLP - understand, generate human language/words, pattern recognition from speech as well to construct a meaning out of it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84265f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384265f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54b9e038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54b9e038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learning models -&gt; attach a class label to output, grouping output into categories and using the model to determine the classification for data sets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926db1f1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926db1f1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54b9e038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54b9e038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20,000 is the </a:t>
            </a:r>
            <a:r>
              <a:rPr lang="en"/>
              <a:t>average</a:t>
            </a:r>
            <a:r>
              <a:rPr lang="en"/>
              <a:t> number of words used by native English speakers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b7e1aeb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b7e1aeb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f926db1f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f926db1f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instance, a statement with more positive words is likely to be a positive one while one strewn with vulgarities is unlikely to be a positive one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b6cf657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b6cf657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384265f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f384265f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069f46bb9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069f46bb9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926db1f1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926db1f1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insert link and qr code in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1000Restaurant reviews: https://drive.google.com/file/d/1XvjjGzT0UQZq7rZyhWYMPWey37LpxvzP/view?usp=sharing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NUS restaurant reviews: https://colab.research.google.com/drive/17aU1h12M2b86UaoKGpuANyxsGmMqpHWm?usp=sharing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942dcef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942dcef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everyone has enjoyed the code along as well as demonstration of our NLP model. Now we’ll be talking about some cons for the NLP model that we showed earlier and when it may not be best suited for a data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is best used when output is binary -&gt; either true or false, positive or negative, good or bad. But what if we want to measure and predict variable outputs?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942dcef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942dcef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b6cf657b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b6cf657b7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f54b9e038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f54b9e038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 to contents of workshop 1 here and note the </a:t>
            </a:r>
            <a:r>
              <a:rPr lang="en"/>
              <a:t>applications of workshop 1 content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54b9e038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54b9e038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b6cf657b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b6cf657b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b6cf657b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b6cf657b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aims to improve its search engine with this revolutionary new NLP model -  it even is able to deal with the downsides of NLP such as context of individual words, and understand the sentence as a whole - a step closer to better text-to-speech recognition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b6cf657b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b6cf657b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c708568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c708568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54b9e038c_2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54b9e038c_2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0c7085682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0c7085682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c7085682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c7085682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f7e17cca1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f7e17cca1_1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f54b9e038c_2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f54b9e038c_2_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d3bc43be1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fd3bc43be1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https://colab.research.google.com/drive/1azWAfPJPuqjCTsbZh_924ewRFWeaz2js?usp=sharing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d0b99c53a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fd0b99c53a_0_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d3bc43be1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fd3bc43be1_0_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https://colab.research.google.com/drive/1H43ZrzThDKmzWT4gEWNmxDhtAx60GHsY?usp=sharing</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d3bc43be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d3bc43be1_0_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https://colab.research.google.com/drive/1azWAfPJPuqjCTsbZh_924ewRFWeaz2js?usp=sharing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fd3bc43be1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fd3bc43be1_1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https://colab.research.google.com/drive/1mfREnau1zy9wZi854Zg_6UWlrFoSb2QQ?usp=sharing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d3bc43be1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d3bc43be1_1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https://colab.research.google.com/drive/1H43ZrzThDKmzWT4gEWNmxDhtAx60GHsY?usp=sharing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f99adbfa3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f99adbfa3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d3bc43be1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d3bc43be1_1_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54b9e038c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54b9e038c_0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Google colab is an online Integrated Development Environment by Google. Through it, we use Google’s cloud computing GPUs to write and execute code in our browsers. We’ll be using Google Colab throughout this workshop to demonstrate machine learning techniques for everyone to code along. We’ll be sending out the link in the zoom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https://app.sli.do/event/mJLuxGmMxmEGXU2kdGxGCu</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54b9e038c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54b9e038c_2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We’ll be looking at some simple models and analysing the way in which they work, with </a:t>
            </a:r>
            <a:r>
              <a:rPr lang="en"/>
              <a:t>some examples. At the end, we’ll have a Kahoot quiz on what you’ve learnt before we move on to the next segment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69f46bb9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69f46bb9f_0_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ML = Netflix recommendations</a:t>
            </a:r>
            <a:endParaRPr/>
          </a:p>
          <a:p>
            <a:pPr indent="0" lvl="0" marL="0" rtl="0" algn="l">
              <a:spcBef>
                <a:spcPts val="0"/>
              </a:spcBef>
              <a:spcAft>
                <a:spcPts val="0"/>
              </a:spcAft>
              <a:buNone/>
            </a:pPr>
            <a:r>
              <a:rPr lang="en"/>
              <a:t>AI = Tesla Bot type creations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ue" showMasterSp="0">
  <p:cSld name="Title, Subtitle, &amp; Bullets_1_2_2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910472" y="1692675"/>
            <a:ext cx="5366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800">
                <a:solidFill>
                  <a:schemeClr val="dk1"/>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p:txBody>
      </p:sp>
      <p:sp>
        <p:nvSpPr>
          <p:cNvPr id="52" name="Google Shape;52;p13"/>
          <p:cNvSpPr txBox="1"/>
          <p:nvPr>
            <p:ph idx="1" type="subTitle"/>
          </p:nvPr>
        </p:nvSpPr>
        <p:spPr>
          <a:xfrm>
            <a:off x="2223600" y="3036047"/>
            <a:ext cx="3955500" cy="752100"/>
          </a:xfrm>
          <a:prstGeom prst="rect">
            <a:avLst/>
          </a:prstGeom>
        </p:spPr>
        <p:txBody>
          <a:bodyPr anchorCtr="0" anchor="t" bIns="91425" lIns="91425" spcFirstLastPara="1" rIns="91425" wrap="square" tIns="91425">
            <a:spAutoFit/>
          </a:bodyPr>
          <a:lstStyle>
            <a:lvl1pPr lvl="0" rtl="0">
              <a:lnSpc>
                <a:spcPct val="100000"/>
              </a:lnSpc>
              <a:spcBef>
                <a:spcPts val="0"/>
              </a:spcBef>
              <a:spcAft>
                <a:spcPts val="0"/>
              </a:spcAft>
              <a:buNone/>
              <a:defRPr sz="1500">
                <a:solidFill>
                  <a:schemeClr val="accent4"/>
                </a:solidFill>
                <a:latin typeface="Roboto Mono"/>
                <a:ea typeface="Roboto Mono"/>
                <a:cs typeface="Roboto Mono"/>
                <a:sym typeface="Roboto Mono"/>
              </a:defRPr>
            </a:lvl1pPr>
            <a:lvl2pPr lvl="1" rtl="0">
              <a:spcBef>
                <a:spcPts val="0"/>
              </a:spcBef>
              <a:spcAft>
                <a:spcPts val="0"/>
              </a:spcAft>
              <a:buNone/>
              <a:defRPr>
                <a:latin typeface="Google Sans"/>
                <a:ea typeface="Google Sans"/>
                <a:cs typeface="Google Sans"/>
                <a:sym typeface="Google Sans"/>
              </a:defRPr>
            </a:lvl2pPr>
            <a:lvl3pPr lvl="2" rtl="0">
              <a:spcBef>
                <a:spcPts val="1200"/>
              </a:spcBef>
              <a:spcAft>
                <a:spcPts val="0"/>
              </a:spcAft>
              <a:buNone/>
              <a:defRPr>
                <a:latin typeface="Google Sans"/>
                <a:ea typeface="Google Sans"/>
                <a:cs typeface="Google Sans"/>
                <a:sym typeface="Google Sans"/>
              </a:defRPr>
            </a:lvl3pPr>
            <a:lvl4pPr lvl="3" rtl="0">
              <a:spcBef>
                <a:spcPts val="1200"/>
              </a:spcBef>
              <a:spcAft>
                <a:spcPts val="0"/>
              </a:spcAft>
              <a:buNone/>
              <a:defRPr>
                <a:latin typeface="Google Sans"/>
                <a:ea typeface="Google Sans"/>
                <a:cs typeface="Google Sans"/>
                <a:sym typeface="Google Sans"/>
              </a:defRPr>
            </a:lvl4pPr>
            <a:lvl5pPr lvl="4" rtl="0">
              <a:spcBef>
                <a:spcPts val="1200"/>
              </a:spcBef>
              <a:spcAft>
                <a:spcPts val="0"/>
              </a:spcAft>
              <a:buNone/>
              <a:defRPr>
                <a:latin typeface="Google Sans"/>
                <a:ea typeface="Google Sans"/>
                <a:cs typeface="Google Sans"/>
                <a:sym typeface="Google Sans"/>
              </a:defRPr>
            </a:lvl5pPr>
            <a:lvl6pPr lvl="5" rtl="0">
              <a:spcBef>
                <a:spcPts val="1200"/>
              </a:spcBef>
              <a:spcAft>
                <a:spcPts val="0"/>
              </a:spcAft>
              <a:buNone/>
              <a:defRPr>
                <a:latin typeface="Google Sans"/>
                <a:ea typeface="Google Sans"/>
                <a:cs typeface="Google Sans"/>
                <a:sym typeface="Google Sans"/>
              </a:defRPr>
            </a:lvl6pPr>
            <a:lvl7pPr lvl="6" rtl="0">
              <a:spcBef>
                <a:spcPts val="1200"/>
              </a:spcBef>
              <a:spcAft>
                <a:spcPts val="0"/>
              </a:spcAft>
              <a:buNone/>
              <a:defRPr>
                <a:latin typeface="Google Sans"/>
                <a:ea typeface="Google Sans"/>
                <a:cs typeface="Google Sans"/>
                <a:sym typeface="Google Sans"/>
              </a:defRPr>
            </a:lvl7pPr>
            <a:lvl8pPr lvl="7" rtl="0">
              <a:spcBef>
                <a:spcPts val="1200"/>
              </a:spcBef>
              <a:spcAft>
                <a:spcPts val="0"/>
              </a:spcAft>
              <a:buNone/>
              <a:defRPr>
                <a:latin typeface="Google Sans"/>
                <a:ea typeface="Google Sans"/>
                <a:cs typeface="Google Sans"/>
                <a:sym typeface="Google Sans"/>
              </a:defRPr>
            </a:lvl8pPr>
            <a:lvl9pPr lvl="8" rtl="0">
              <a:spcBef>
                <a:spcPts val="1200"/>
              </a:spcBef>
              <a:spcAft>
                <a:spcPts val="1200"/>
              </a:spcAft>
              <a:buNone/>
              <a:defRPr>
                <a:latin typeface="Google Sans"/>
                <a:ea typeface="Google Sans"/>
                <a:cs typeface="Google Sans"/>
                <a:sym typeface="Google Sans"/>
              </a:defRPr>
            </a:lvl9pPr>
          </a:lstStyle>
          <a:p/>
        </p:txBody>
      </p:sp>
      <p:sp>
        <p:nvSpPr>
          <p:cNvPr id="53" name="Google Shape;53;p13"/>
          <p:cNvSpPr txBox="1"/>
          <p:nvPr>
            <p:ph idx="2" type="subTitle"/>
          </p:nvPr>
        </p:nvSpPr>
        <p:spPr>
          <a:xfrm>
            <a:off x="998963" y="2283872"/>
            <a:ext cx="3955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latin typeface="Roboto Mono"/>
                <a:ea typeface="Roboto Mono"/>
                <a:cs typeface="Roboto Mono"/>
                <a:sym typeface="Roboto Mono"/>
              </a:defRPr>
            </a:lvl1pPr>
            <a:lvl2pPr lvl="1" rtl="0">
              <a:spcBef>
                <a:spcPts val="1200"/>
              </a:spcBef>
              <a:spcAft>
                <a:spcPts val="0"/>
              </a:spcAft>
              <a:buNone/>
              <a:defRPr>
                <a:latin typeface="Google Sans"/>
                <a:ea typeface="Google Sans"/>
                <a:cs typeface="Google Sans"/>
                <a:sym typeface="Google Sans"/>
              </a:defRPr>
            </a:lvl2pPr>
            <a:lvl3pPr lvl="2" rtl="0">
              <a:spcBef>
                <a:spcPts val="1200"/>
              </a:spcBef>
              <a:spcAft>
                <a:spcPts val="0"/>
              </a:spcAft>
              <a:buNone/>
              <a:defRPr>
                <a:latin typeface="Google Sans"/>
                <a:ea typeface="Google Sans"/>
                <a:cs typeface="Google Sans"/>
                <a:sym typeface="Google Sans"/>
              </a:defRPr>
            </a:lvl3pPr>
            <a:lvl4pPr lvl="3" rtl="0">
              <a:spcBef>
                <a:spcPts val="1200"/>
              </a:spcBef>
              <a:spcAft>
                <a:spcPts val="0"/>
              </a:spcAft>
              <a:buNone/>
              <a:defRPr>
                <a:latin typeface="Google Sans"/>
                <a:ea typeface="Google Sans"/>
                <a:cs typeface="Google Sans"/>
                <a:sym typeface="Google Sans"/>
              </a:defRPr>
            </a:lvl4pPr>
            <a:lvl5pPr lvl="4" rtl="0">
              <a:spcBef>
                <a:spcPts val="1200"/>
              </a:spcBef>
              <a:spcAft>
                <a:spcPts val="0"/>
              </a:spcAft>
              <a:buNone/>
              <a:defRPr>
                <a:latin typeface="Google Sans"/>
                <a:ea typeface="Google Sans"/>
                <a:cs typeface="Google Sans"/>
                <a:sym typeface="Google Sans"/>
              </a:defRPr>
            </a:lvl5pPr>
            <a:lvl6pPr lvl="5" rtl="0">
              <a:spcBef>
                <a:spcPts val="1200"/>
              </a:spcBef>
              <a:spcAft>
                <a:spcPts val="0"/>
              </a:spcAft>
              <a:buNone/>
              <a:defRPr>
                <a:latin typeface="Google Sans"/>
                <a:ea typeface="Google Sans"/>
                <a:cs typeface="Google Sans"/>
                <a:sym typeface="Google Sans"/>
              </a:defRPr>
            </a:lvl6pPr>
            <a:lvl7pPr lvl="6" rtl="0">
              <a:spcBef>
                <a:spcPts val="1200"/>
              </a:spcBef>
              <a:spcAft>
                <a:spcPts val="0"/>
              </a:spcAft>
              <a:buNone/>
              <a:defRPr>
                <a:latin typeface="Google Sans"/>
                <a:ea typeface="Google Sans"/>
                <a:cs typeface="Google Sans"/>
                <a:sym typeface="Google Sans"/>
              </a:defRPr>
            </a:lvl7pPr>
            <a:lvl8pPr lvl="7" rtl="0">
              <a:spcBef>
                <a:spcPts val="1200"/>
              </a:spcBef>
              <a:spcAft>
                <a:spcPts val="0"/>
              </a:spcAft>
              <a:buNone/>
              <a:defRPr>
                <a:latin typeface="Google Sans"/>
                <a:ea typeface="Google Sans"/>
                <a:cs typeface="Google Sans"/>
                <a:sym typeface="Google Sans"/>
              </a:defRPr>
            </a:lvl8pPr>
            <a:lvl9pPr lvl="8" rtl="0">
              <a:spcBef>
                <a:spcPts val="1200"/>
              </a:spcBef>
              <a:spcAft>
                <a:spcPts val="1200"/>
              </a:spcAft>
              <a:buNone/>
              <a:defRPr>
                <a:latin typeface="Google Sans"/>
                <a:ea typeface="Google Sans"/>
                <a:cs typeface="Google Sans"/>
                <a:sym typeface="Google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Red" showMasterSp="0">
  <p:cSld name="Title, Subtitle, &amp; Bullets_2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nvSpPr>
        <p:spPr>
          <a:xfrm>
            <a:off x="912983" y="1893330"/>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56" name="Google Shape;56;p14"/>
          <p:cNvSpPr txBox="1"/>
          <p:nvPr>
            <p:ph idx="1" type="body"/>
          </p:nvPr>
        </p:nvSpPr>
        <p:spPr>
          <a:xfrm>
            <a:off x="929091" y="2288466"/>
            <a:ext cx="5941200" cy="2402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57" name="Google Shape;57;p14"/>
          <p:cNvSpPr txBox="1"/>
          <p:nvPr>
            <p:ph type="title"/>
          </p:nvPr>
        </p:nvSpPr>
        <p:spPr>
          <a:xfrm>
            <a:off x="854513" y="1178831"/>
            <a:ext cx="54534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58" name="Google Shape;58;p14"/>
          <p:cNvSpPr txBox="1"/>
          <p:nvPr>
            <p:ph idx="2" type="subTitle"/>
          </p:nvPr>
        </p:nvSpPr>
        <p:spPr>
          <a:xfrm>
            <a:off x="929091" y="1833263"/>
            <a:ext cx="63981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1200"/>
              </a:spcBef>
              <a:spcAft>
                <a:spcPts val="0"/>
              </a:spcAft>
              <a:buNone/>
              <a:defRPr>
                <a:latin typeface="Google Sans"/>
                <a:ea typeface="Google Sans"/>
                <a:cs typeface="Google Sans"/>
                <a:sym typeface="Google Sans"/>
              </a:defRPr>
            </a:lvl2pPr>
            <a:lvl3pPr lvl="2" rtl="0">
              <a:spcBef>
                <a:spcPts val="1200"/>
              </a:spcBef>
              <a:spcAft>
                <a:spcPts val="0"/>
              </a:spcAft>
              <a:buNone/>
              <a:defRPr>
                <a:latin typeface="Google Sans"/>
                <a:ea typeface="Google Sans"/>
                <a:cs typeface="Google Sans"/>
                <a:sym typeface="Google Sans"/>
              </a:defRPr>
            </a:lvl3pPr>
            <a:lvl4pPr lvl="3" rtl="0">
              <a:spcBef>
                <a:spcPts val="1200"/>
              </a:spcBef>
              <a:spcAft>
                <a:spcPts val="0"/>
              </a:spcAft>
              <a:buNone/>
              <a:defRPr>
                <a:latin typeface="Google Sans"/>
                <a:ea typeface="Google Sans"/>
                <a:cs typeface="Google Sans"/>
                <a:sym typeface="Google Sans"/>
              </a:defRPr>
            </a:lvl4pPr>
            <a:lvl5pPr lvl="4" rtl="0">
              <a:spcBef>
                <a:spcPts val="1200"/>
              </a:spcBef>
              <a:spcAft>
                <a:spcPts val="0"/>
              </a:spcAft>
              <a:buNone/>
              <a:defRPr>
                <a:latin typeface="Google Sans"/>
                <a:ea typeface="Google Sans"/>
                <a:cs typeface="Google Sans"/>
                <a:sym typeface="Google Sans"/>
              </a:defRPr>
            </a:lvl5pPr>
            <a:lvl6pPr lvl="5" rtl="0">
              <a:spcBef>
                <a:spcPts val="1200"/>
              </a:spcBef>
              <a:spcAft>
                <a:spcPts val="0"/>
              </a:spcAft>
              <a:buNone/>
              <a:defRPr>
                <a:latin typeface="Google Sans"/>
                <a:ea typeface="Google Sans"/>
                <a:cs typeface="Google Sans"/>
                <a:sym typeface="Google Sans"/>
              </a:defRPr>
            </a:lvl6pPr>
            <a:lvl7pPr lvl="6" rtl="0">
              <a:spcBef>
                <a:spcPts val="1200"/>
              </a:spcBef>
              <a:spcAft>
                <a:spcPts val="0"/>
              </a:spcAft>
              <a:buNone/>
              <a:defRPr>
                <a:latin typeface="Google Sans"/>
                <a:ea typeface="Google Sans"/>
                <a:cs typeface="Google Sans"/>
                <a:sym typeface="Google Sans"/>
              </a:defRPr>
            </a:lvl7pPr>
            <a:lvl8pPr lvl="7" rtl="0">
              <a:spcBef>
                <a:spcPts val="1200"/>
              </a:spcBef>
              <a:spcAft>
                <a:spcPts val="0"/>
              </a:spcAft>
              <a:buNone/>
              <a:defRPr>
                <a:latin typeface="Google Sans"/>
                <a:ea typeface="Google Sans"/>
                <a:cs typeface="Google Sans"/>
                <a:sym typeface="Google Sans"/>
              </a:defRPr>
            </a:lvl8pPr>
            <a:lvl9pPr lvl="8" rtl="0">
              <a:spcBef>
                <a:spcPts val="1200"/>
              </a:spcBef>
              <a:spcAft>
                <a:spcPts val="1200"/>
              </a:spcAft>
              <a:buNone/>
              <a:defRPr>
                <a:latin typeface="Google Sans"/>
                <a:ea typeface="Google Sans"/>
                <a:cs typeface="Google Sans"/>
                <a:sym typeface="Google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ue" showMasterSp="0">
  <p:cSld name="Quote_3">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1811841" y="1515478"/>
            <a:ext cx="5464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61" name="Google Shape;61;p15"/>
          <p:cNvSpPr txBox="1"/>
          <p:nvPr>
            <p:ph idx="1" type="subTitle"/>
          </p:nvPr>
        </p:nvSpPr>
        <p:spPr>
          <a:xfrm>
            <a:off x="1900631" y="3621544"/>
            <a:ext cx="55719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solidFill>
                  <a:schemeClr val="accent1"/>
                </a:solidFill>
                <a:latin typeface="Roboto Mono"/>
                <a:ea typeface="Roboto Mono"/>
                <a:cs typeface="Roboto Mono"/>
                <a:sym typeface="Roboto Mono"/>
              </a:defRPr>
            </a:lvl1pPr>
            <a:lvl2pPr lvl="1" rtl="0">
              <a:spcBef>
                <a:spcPts val="1200"/>
              </a:spcBef>
              <a:spcAft>
                <a:spcPts val="0"/>
              </a:spcAft>
              <a:buNone/>
              <a:defRPr>
                <a:highlight>
                  <a:schemeClr val="accent1"/>
                </a:highlight>
                <a:latin typeface="Google Sans"/>
                <a:ea typeface="Google Sans"/>
                <a:cs typeface="Google Sans"/>
                <a:sym typeface="Google Sans"/>
              </a:defRPr>
            </a:lvl2pPr>
            <a:lvl3pPr lvl="2" rtl="0">
              <a:spcBef>
                <a:spcPts val="1200"/>
              </a:spcBef>
              <a:spcAft>
                <a:spcPts val="0"/>
              </a:spcAft>
              <a:buNone/>
              <a:defRPr>
                <a:highlight>
                  <a:schemeClr val="accent1"/>
                </a:highlight>
                <a:latin typeface="Google Sans"/>
                <a:ea typeface="Google Sans"/>
                <a:cs typeface="Google Sans"/>
                <a:sym typeface="Google Sans"/>
              </a:defRPr>
            </a:lvl3pPr>
            <a:lvl4pPr lvl="3" rtl="0">
              <a:spcBef>
                <a:spcPts val="1200"/>
              </a:spcBef>
              <a:spcAft>
                <a:spcPts val="0"/>
              </a:spcAft>
              <a:buNone/>
              <a:defRPr>
                <a:highlight>
                  <a:schemeClr val="accent1"/>
                </a:highlight>
                <a:latin typeface="Google Sans"/>
                <a:ea typeface="Google Sans"/>
                <a:cs typeface="Google Sans"/>
                <a:sym typeface="Google Sans"/>
              </a:defRPr>
            </a:lvl4pPr>
            <a:lvl5pPr lvl="4" rtl="0">
              <a:spcBef>
                <a:spcPts val="1200"/>
              </a:spcBef>
              <a:spcAft>
                <a:spcPts val="0"/>
              </a:spcAft>
              <a:buNone/>
              <a:defRPr>
                <a:highlight>
                  <a:schemeClr val="accent1"/>
                </a:highlight>
                <a:latin typeface="Google Sans"/>
                <a:ea typeface="Google Sans"/>
                <a:cs typeface="Google Sans"/>
                <a:sym typeface="Google Sans"/>
              </a:defRPr>
            </a:lvl5pPr>
            <a:lvl6pPr lvl="5" rtl="0">
              <a:spcBef>
                <a:spcPts val="1200"/>
              </a:spcBef>
              <a:spcAft>
                <a:spcPts val="0"/>
              </a:spcAft>
              <a:buNone/>
              <a:defRPr>
                <a:highlight>
                  <a:schemeClr val="accent1"/>
                </a:highlight>
                <a:latin typeface="Google Sans"/>
                <a:ea typeface="Google Sans"/>
                <a:cs typeface="Google Sans"/>
                <a:sym typeface="Google Sans"/>
              </a:defRPr>
            </a:lvl6pPr>
            <a:lvl7pPr lvl="6" rtl="0">
              <a:spcBef>
                <a:spcPts val="1200"/>
              </a:spcBef>
              <a:spcAft>
                <a:spcPts val="0"/>
              </a:spcAft>
              <a:buNone/>
              <a:defRPr>
                <a:highlight>
                  <a:schemeClr val="accent1"/>
                </a:highlight>
                <a:latin typeface="Google Sans"/>
                <a:ea typeface="Google Sans"/>
                <a:cs typeface="Google Sans"/>
                <a:sym typeface="Google Sans"/>
              </a:defRPr>
            </a:lvl7pPr>
            <a:lvl8pPr lvl="7" rtl="0">
              <a:spcBef>
                <a:spcPts val="1200"/>
              </a:spcBef>
              <a:spcAft>
                <a:spcPts val="0"/>
              </a:spcAft>
              <a:buNone/>
              <a:defRPr>
                <a:highlight>
                  <a:schemeClr val="accent1"/>
                </a:highlight>
                <a:latin typeface="Google Sans"/>
                <a:ea typeface="Google Sans"/>
                <a:cs typeface="Google Sans"/>
                <a:sym typeface="Google Sans"/>
              </a:defRPr>
            </a:lvl8pPr>
            <a:lvl9pPr lvl="8" rtl="0">
              <a:spcBef>
                <a:spcPts val="1200"/>
              </a:spcBef>
              <a:spcAft>
                <a:spcPts val="1200"/>
              </a:spcAft>
              <a:buNone/>
              <a:defRPr>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Subhead, Body">
  <p:cSld name="(Avoid) Title, Subtitle, Bullets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0" r="0" t="0"/>
          <a:stretch/>
        </p:blipFill>
        <p:spPr>
          <a:xfrm>
            <a:off x="0" y="0"/>
            <a:ext cx="9144000" cy="5143492"/>
          </a:xfrm>
          <a:prstGeom prst="rect">
            <a:avLst/>
          </a:prstGeom>
          <a:noFill/>
          <a:ln>
            <a:noFill/>
          </a:ln>
        </p:spPr>
      </p:pic>
      <p:sp>
        <p:nvSpPr>
          <p:cNvPr id="64" name="Google Shape;64;p16"/>
          <p:cNvSpPr txBox="1"/>
          <p:nvPr>
            <p:ph type="title"/>
          </p:nvPr>
        </p:nvSpPr>
        <p:spPr>
          <a:xfrm>
            <a:off x="512590" y="423038"/>
            <a:ext cx="8198700" cy="682200"/>
          </a:xfrm>
          <a:prstGeom prst="rect">
            <a:avLst/>
          </a:prstGeom>
          <a:noFill/>
          <a:ln>
            <a:noFill/>
          </a:ln>
        </p:spPr>
        <p:txBody>
          <a:bodyPr anchorCtr="0" anchor="t" bIns="34275" lIns="34275" spcFirstLastPara="1" rIns="34275" wrap="square" tIns="34275">
            <a:normAutofit/>
          </a:bodyPr>
          <a:lstStyle>
            <a:lvl1pPr lvl="0" rtl="0" algn="l">
              <a:lnSpc>
                <a:spcPct val="100000"/>
              </a:lnSpc>
              <a:spcBef>
                <a:spcPts val="0"/>
              </a:spcBef>
              <a:spcAft>
                <a:spcPts val="0"/>
              </a:spcAft>
              <a:buSzPts val="4100"/>
              <a:buNone/>
              <a:defRPr>
                <a:solidFill>
                  <a:srgbClr val="4285F4"/>
                </a:solidFill>
              </a:defRPr>
            </a:lvl1pPr>
            <a:lvl2pPr lvl="1" rtl="0" algn="l">
              <a:lnSpc>
                <a:spcPct val="100000"/>
              </a:lnSpc>
              <a:spcBef>
                <a:spcPts val="0"/>
              </a:spcBef>
              <a:spcAft>
                <a:spcPts val="0"/>
              </a:spcAft>
              <a:buSzPts val="4100"/>
              <a:buNone/>
              <a:defRPr>
                <a:solidFill>
                  <a:srgbClr val="4285F4"/>
                </a:solidFill>
              </a:defRPr>
            </a:lvl2pPr>
            <a:lvl3pPr lvl="2" rtl="0" algn="l">
              <a:lnSpc>
                <a:spcPct val="100000"/>
              </a:lnSpc>
              <a:spcBef>
                <a:spcPts val="0"/>
              </a:spcBef>
              <a:spcAft>
                <a:spcPts val="0"/>
              </a:spcAft>
              <a:buSzPts val="4100"/>
              <a:buNone/>
              <a:defRPr>
                <a:solidFill>
                  <a:srgbClr val="4285F4"/>
                </a:solidFill>
              </a:defRPr>
            </a:lvl3pPr>
            <a:lvl4pPr lvl="3" rtl="0" algn="l">
              <a:lnSpc>
                <a:spcPct val="100000"/>
              </a:lnSpc>
              <a:spcBef>
                <a:spcPts val="0"/>
              </a:spcBef>
              <a:spcAft>
                <a:spcPts val="0"/>
              </a:spcAft>
              <a:buSzPts val="4100"/>
              <a:buNone/>
              <a:defRPr>
                <a:solidFill>
                  <a:srgbClr val="4285F4"/>
                </a:solidFill>
              </a:defRPr>
            </a:lvl4pPr>
            <a:lvl5pPr lvl="4" rtl="0" algn="l">
              <a:lnSpc>
                <a:spcPct val="100000"/>
              </a:lnSpc>
              <a:spcBef>
                <a:spcPts val="0"/>
              </a:spcBef>
              <a:spcAft>
                <a:spcPts val="0"/>
              </a:spcAft>
              <a:buSzPts val="4100"/>
              <a:buNone/>
              <a:defRPr>
                <a:solidFill>
                  <a:srgbClr val="4285F4"/>
                </a:solidFill>
              </a:defRPr>
            </a:lvl5pPr>
            <a:lvl6pPr lvl="5" rtl="0" algn="l">
              <a:lnSpc>
                <a:spcPct val="100000"/>
              </a:lnSpc>
              <a:spcBef>
                <a:spcPts val="0"/>
              </a:spcBef>
              <a:spcAft>
                <a:spcPts val="0"/>
              </a:spcAft>
              <a:buSzPts val="4100"/>
              <a:buNone/>
              <a:defRPr>
                <a:solidFill>
                  <a:srgbClr val="4285F4"/>
                </a:solidFill>
              </a:defRPr>
            </a:lvl6pPr>
            <a:lvl7pPr lvl="6" rtl="0" algn="l">
              <a:lnSpc>
                <a:spcPct val="100000"/>
              </a:lnSpc>
              <a:spcBef>
                <a:spcPts val="0"/>
              </a:spcBef>
              <a:spcAft>
                <a:spcPts val="0"/>
              </a:spcAft>
              <a:buSzPts val="4100"/>
              <a:buNone/>
              <a:defRPr>
                <a:solidFill>
                  <a:srgbClr val="4285F4"/>
                </a:solidFill>
              </a:defRPr>
            </a:lvl7pPr>
            <a:lvl8pPr lvl="7" rtl="0" algn="l">
              <a:lnSpc>
                <a:spcPct val="100000"/>
              </a:lnSpc>
              <a:spcBef>
                <a:spcPts val="0"/>
              </a:spcBef>
              <a:spcAft>
                <a:spcPts val="0"/>
              </a:spcAft>
              <a:buSzPts val="4100"/>
              <a:buNone/>
              <a:defRPr>
                <a:solidFill>
                  <a:srgbClr val="4285F4"/>
                </a:solidFill>
              </a:defRPr>
            </a:lvl8pPr>
            <a:lvl9pPr lvl="8" rtl="0" algn="l">
              <a:lnSpc>
                <a:spcPct val="100000"/>
              </a:lnSpc>
              <a:spcBef>
                <a:spcPts val="0"/>
              </a:spcBef>
              <a:spcAft>
                <a:spcPts val="0"/>
              </a:spcAft>
              <a:buSzPts val="4100"/>
              <a:buNone/>
              <a:defRPr>
                <a:solidFill>
                  <a:srgbClr val="4285F4"/>
                </a:solidFill>
              </a:defRPr>
            </a:lvl9pPr>
          </a:lstStyle>
          <a:p/>
        </p:txBody>
      </p:sp>
      <p:sp>
        <p:nvSpPr>
          <p:cNvPr id="65" name="Google Shape;65;p16"/>
          <p:cNvSpPr txBox="1"/>
          <p:nvPr>
            <p:ph idx="2" type="title"/>
          </p:nvPr>
        </p:nvSpPr>
        <p:spPr>
          <a:xfrm>
            <a:off x="551091" y="1164076"/>
            <a:ext cx="8198700" cy="497400"/>
          </a:xfrm>
          <a:prstGeom prst="rect">
            <a:avLst/>
          </a:prstGeom>
          <a:noFill/>
          <a:ln>
            <a:noFill/>
          </a:ln>
        </p:spPr>
        <p:txBody>
          <a:bodyPr anchorCtr="0" anchor="t" bIns="34275" lIns="34275" spcFirstLastPara="1" rIns="34275" wrap="square" tIns="34275">
            <a:normAutofit/>
          </a:bodyPr>
          <a:lstStyle>
            <a:lvl1pPr lvl="0" rtl="0" algn="l">
              <a:lnSpc>
                <a:spcPct val="100000"/>
              </a:lnSpc>
              <a:spcBef>
                <a:spcPts val="0"/>
              </a:spcBef>
              <a:spcAft>
                <a:spcPts val="0"/>
              </a:spcAft>
              <a:buSzPts val="2400"/>
              <a:buNone/>
              <a:defRPr sz="2400">
                <a:solidFill>
                  <a:srgbClr val="4285F4"/>
                </a:solidFill>
              </a:defRPr>
            </a:lvl1pPr>
            <a:lvl2pPr lvl="1" rtl="0" algn="l">
              <a:lnSpc>
                <a:spcPct val="100000"/>
              </a:lnSpc>
              <a:spcBef>
                <a:spcPts val="0"/>
              </a:spcBef>
              <a:spcAft>
                <a:spcPts val="0"/>
              </a:spcAft>
              <a:buSzPts val="2400"/>
              <a:buNone/>
              <a:defRPr sz="2400">
                <a:solidFill>
                  <a:srgbClr val="4285F4"/>
                </a:solidFill>
              </a:defRPr>
            </a:lvl2pPr>
            <a:lvl3pPr lvl="2" rtl="0" algn="l">
              <a:lnSpc>
                <a:spcPct val="100000"/>
              </a:lnSpc>
              <a:spcBef>
                <a:spcPts val="0"/>
              </a:spcBef>
              <a:spcAft>
                <a:spcPts val="0"/>
              </a:spcAft>
              <a:buSzPts val="2400"/>
              <a:buNone/>
              <a:defRPr sz="2400">
                <a:solidFill>
                  <a:srgbClr val="4285F4"/>
                </a:solidFill>
              </a:defRPr>
            </a:lvl3pPr>
            <a:lvl4pPr lvl="3" rtl="0" algn="l">
              <a:lnSpc>
                <a:spcPct val="100000"/>
              </a:lnSpc>
              <a:spcBef>
                <a:spcPts val="0"/>
              </a:spcBef>
              <a:spcAft>
                <a:spcPts val="0"/>
              </a:spcAft>
              <a:buSzPts val="2400"/>
              <a:buNone/>
              <a:defRPr sz="2400">
                <a:solidFill>
                  <a:srgbClr val="4285F4"/>
                </a:solidFill>
              </a:defRPr>
            </a:lvl4pPr>
            <a:lvl5pPr lvl="4" rtl="0" algn="l">
              <a:lnSpc>
                <a:spcPct val="100000"/>
              </a:lnSpc>
              <a:spcBef>
                <a:spcPts val="0"/>
              </a:spcBef>
              <a:spcAft>
                <a:spcPts val="0"/>
              </a:spcAft>
              <a:buSzPts val="2400"/>
              <a:buNone/>
              <a:defRPr sz="2400">
                <a:solidFill>
                  <a:srgbClr val="4285F4"/>
                </a:solidFill>
              </a:defRPr>
            </a:lvl5pPr>
            <a:lvl6pPr lvl="5" rtl="0" algn="l">
              <a:lnSpc>
                <a:spcPct val="100000"/>
              </a:lnSpc>
              <a:spcBef>
                <a:spcPts val="0"/>
              </a:spcBef>
              <a:spcAft>
                <a:spcPts val="0"/>
              </a:spcAft>
              <a:buSzPts val="2400"/>
              <a:buNone/>
              <a:defRPr sz="2400">
                <a:solidFill>
                  <a:srgbClr val="4285F4"/>
                </a:solidFill>
              </a:defRPr>
            </a:lvl6pPr>
            <a:lvl7pPr lvl="6" rtl="0" algn="l">
              <a:lnSpc>
                <a:spcPct val="100000"/>
              </a:lnSpc>
              <a:spcBef>
                <a:spcPts val="0"/>
              </a:spcBef>
              <a:spcAft>
                <a:spcPts val="0"/>
              </a:spcAft>
              <a:buSzPts val="2400"/>
              <a:buNone/>
              <a:defRPr sz="2400">
                <a:solidFill>
                  <a:srgbClr val="4285F4"/>
                </a:solidFill>
              </a:defRPr>
            </a:lvl7pPr>
            <a:lvl8pPr lvl="7" rtl="0" algn="l">
              <a:lnSpc>
                <a:spcPct val="100000"/>
              </a:lnSpc>
              <a:spcBef>
                <a:spcPts val="0"/>
              </a:spcBef>
              <a:spcAft>
                <a:spcPts val="0"/>
              </a:spcAft>
              <a:buSzPts val="2400"/>
              <a:buNone/>
              <a:defRPr sz="2400">
                <a:solidFill>
                  <a:srgbClr val="4285F4"/>
                </a:solidFill>
              </a:defRPr>
            </a:lvl8pPr>
            <a:lvl9pPr lvl="8" rtl="0" algn="l">
              <a:lnSpc>
                <a:spcPct val="100000"/>
              </a:lnSpc>
              <a:spcBef>
                <a:spcPts val="0"/>
              </a:spcBef>
              <a:spcAft>
                <a:spcPts val="0"/>
              </a:spcAft>
              <a:buSzPts val="2400"/>
              <a:buNone/>
              <a:defRPr sz="2400">
                <a:solidFill>
                  <a:srgbClr val="4285F4"/>
                </a:solidFill>
              </a:defRPr>
            </a:lvl9pPr>
          </a:lstStyle>
          <a:p/>
        </p:txBody>
      </p:sp>
      <p:sp>
        <p:nvSpPr>
          <p:cNvPr id="66" name="Google Shape;66;p16"/>
          <p:cNvSpPr txBox="1"/>
          <p:nvPr>
            <p:ph idx="3" type="title"/>
          </p:nvPr>
        </p:nvSpPr>
        <p:spPr>
          <a:xfrm>
            <a:off x="570341" y="1814073"/>
            <a:ext cx="6783300" cy="1976700"/>
          </a:xfrm>
          <a:prstGeom prst="rect">
            <a:avLst/>
          </a:prstGeom>
          <a:noFill/>
          <a:ln>
            <a:noFill/>
          </a:ln>
        </p:spPr>
        <p:txBody>
          <a:bodyPr anchorCtr="0" anchor="t" bIns="34275" lIns="34275" spcFirstLastPara="1" rIns="34275" wrap="square" tIns="34275">
            <a:normAutofit/>
          </a:bodyPr>
          <a:lstStyle>
            <a:lvl1pPr lvl="0" rtl="0" algn="l">
              <a:lnSpc>
                <a:spcPct val="125000"/>
              </a:lnSpc>
              <a:spcBef>
                <a:spcPts val="0"/>
              </a:spcBef>
              <a:spcAft>
                <a:spcPts val="0"/>
              </a:spcAft>
              <a:buSzPts val="1500"/>
              <a:buNone/>
              <a:defRPr sz="1500">
                <a:solidFill>
                  <a:srgbClr val="3F3F3F"/>
                </a:solidFill>
              </a:defRPr>
            </a:lvl1pPr>
            <a:lvl2pPr lvl="1" rtl="0" algn="l">
              <a:lnSpc>
                <a:spcPct val="100000"/>
              </a:lnSpc>
              <a:spcBef>
                <a:spcPts val="0"/>
              </a:spcBef>
              <a:spcAft>
                <a:spcPts val="0"/>
              </a:spcAft>
              <a:buSzPts val="1500"/>
              <a:buNone/>
              <a:defRPr sz="1500">
                <a:solidFill>
                  <a:srgbClr val="3F3F3F"/>
                </a:solidFill>
              </a:defRPr>
            </a:lvl2pPr>
            <a:lvl3pPr lvl="2" rtl="0" algn="l">
              <a:lnSpc>
                <a:spcPct val="100000"/>
              </a:lnSpc>
              <a:spcBef>
                <a:spcPts val="0"/>
              </a:spcBef>
              <a:spcAft>
                <a:spcPts val="0"/>
              </a:spcAft>
              <a:buSzPts val="1500"/>
              <a:buNone/>
              <a:defRPr sz="1500">
                <a:solidFill>
                  <a:srgbClr val="3F3F3F"/>
                </a:solidFill>
              </a:defRPr>
            </a:lvl3pPr>
            <a:lvl4pPr lvl="3" rtl="0" algn="l">
              <a:lnSpc>
                <a:spcPct val="100000"/>
              </a:lnSpc>
              <a:spcBef>
                <a:spcPts val="0"/>
              </a:spcBef>
              <a:spcAft>
                <a:spcPts val="0"/>
              </a:spcAft>
              <a:buSzPts val="1500"/>
              <a:buNone/>
              <a:defRPr sz="1500">
                <a:solidFill>
                  <a:srgbClr val="3F3F3F"/>
                </a:solidFill>
              </a:defRPr>
            </a:lvl4pPr>
            <a:lvl5pPr lvl="4" rtl="0" algn="l">
              <a:lnSpc>
                <a:spcPct val="100000"/>
              </a:lnSpc>
              <a:spcBef>
                <a:spcPts val="0"/>
              </a:spcBef>
              <a:spcAft>
                <a:spcPts val="0"/>
              </a:spcAft>
              <a:buSzPts val="1500"/>
              <a:buNone/>
              <a:defRPr sz="1500">
                <a:solidFill>
                  <a:srgbClr val="3F3F3F"/>
                </a:solidFill>
              </a:defRPr>
            </a:lvl5pPr>
            <a:lvl6pPr lvl="5" rtl="0" algn="l">
              <a:lnSpc>
                <a:spcPct val="100000"/>
              </a:lnSpc>
              <a:spcBef>
                <a:spcPts val="0"/>
              </a:spcBef>
              <a:spcAft>
                <a:spcPts val="0"/>
              </a:spcAft>
              <a:buSzPts val="1500"/>
              <a:buNone/>
              <a:defRPr sz="1500">
                <a:solidFill>
                  <a:srgbClr val="3F3F3F"/>
                </a:solidFill>
              </a:defRPr>
            </a:lvl6pPr>
            <a:lvl7pPr lvl="6" rtl="0" algn="l">
              <a:lnSpc>
                <a:spcPct val="100000"/>
              </a:lnSpc>
              <a:spcBef>
                <a:spcPts val="0"/>
              </a:spcBef>
              <a:spcAft>
                <a:spcPts val="0"/>
              </a:spcAft>
              <a:buSzPts val="1500"/>
              <a:buNone/>
              <a:defRPr sz="1500">
                <a:solidFill>
                  <a:srgbClr val="3F3F3F"/>
                </a:solidFill>
              </a:defRPr>
            </a:lvl7pPr>
            <a:lvl8pPr lvl="7" rtl="0" algn="l">
              <a:lnSpc>
                <a:spcPct val="100000"/>
              </a:lnSpc>
              <a:spcBef>
                <a:spcPts val="0"/>
              </a:spcBef>
              <a:spcAft>
                <a:spcPts val="0"/>
              </a:spcAft>
              <a:buSzPts val="1500"/>
              <a:buNone/>
              <a:defRPr sz="1500">
                <a:solidFill>
                  <a:srgbClr val="3F3F3F"/>
                </a:solidFill>
              </a:defRPr>
            </a:lvl8pPr>
            <a:lvl9pPr lvl="8" rtl="0" algn="l">
              <a:lnSpc>
                <a:spcPct val="100000"/>
              </a:lnSpc>
              <a:spcBef>
                <a:spcPts val="0"/>
              </a:spcBef>
              <a:spcAft>
                <a:spcPts val="0"/>
              </a:spcAft>
              <a:buSzPts val="1500"/>
              <a:buNone/>
              <a:defRPr sz="1500">
                <a:solidFill>
                  <a:srgbClr val="3F3F3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1 - Green" showMasterSp="0">
  <p:cSld name="Title, Subtitle, &amp; Bullets_1_2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7"/>
          <p:cNvSpPr txBox="1"/>
          <p:nvPr/>
        </p:nvSpPr>
        <p:spPr>
          <a:xfrm>
            <a:off x="435148" y="1198295"/>
            <a:ext cx="6788100" cy="1034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69" name="Google Shape;69;p17"/>
          <p:cNvSpPr txBox="1"/>
          <p:nvPr>
            <p:ph idx="1" type="body"/>
          </p:nvPr>
        </p:nvSpPr>
        <p:spPr>
          <a:xfrm>
            <a:off x="451256" y="1529869"/>
            <a:ext cx="8214900" cy="2402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70" name="Google Shape;70;p17"/>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71" name="Google Shape;71;p17"/>
          <p:cNvSpPr txBox="1"/>
          <p:nvPr>
            <p:ph idx="2" type="subTitle"/>
          </p:nvPr>
        </p:nvSpPr>
        <p:spPr>
          <a:xfrm>
            <a:off x="410869" y="1138228"/>
            <a:ext cx="8255400" cy="5124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1200"/>
              </a:spcBef>
              <a:spcAft>
                <a:spcPts val="0"/>
              </a:spcAft>
              <a:buNone/>
              <a:defRPr>
                <a:solidFill>
                  <a:schemeClr val="accent4"/>
                </a:solidFill>
                <a:latin typeface="Google Sans"/>
                <a:ea typeface="Google Sans"/>
                <a:cs typeface="Google Sans"/>
                <a:sym typeface="Google Sans"/>
              </a:defRPr>
            </a:lvl2pPr>
            <a:lvl3pPr lvl="2" rtl="0">
              <a:spcBef>
                <a:spcPts val="1200"/>
              </a:spcBef>
              <a:spcAft>
                <a:spcPts val="0"/>
              </a:spcAft>
              <a:buNone/>
              <a:defRPr>
                <a:solidFill>
                  <a:schemeClr val="accent4"/>
                </a:solidFill>
                <a:latin typeface="Google Sans"/>
                <a:ea typeface="Google Sans"/>
                <a:cs typeface="Google Sans"/>
                <a:sym typeface="Google Sans"/>
              </a:defRPr>
            </a:lvl3pPr>
            <a:lvl4pPr lvl="3" rtl="0">
              <a:spcBef>
                <a:spcPts val="1200"/>
              </a:spcBef>
              <a:spcAft>
                <a:spcPts val="0"/>
              </a:spcAft>
              <a:buNone/>
              <a:defRPr>
                <a:solidFill>
                  <a:schemeClr val="accent4"/>
                </a:solidFill>
                <a:latin typeface="Google Sans"/>
                <a:ea typeface="Google Sans"/>
                <a:cs typeface="Google Sans"/>
                <a:sym typeface="Google Sans"/>
              </a:defRPr>
            </a:lvl4pPr>
            <a:lvl5pPr lvl="4" rtl="0">
              <a:spcBef>
                <a:spcPts val="1200"/>
              </a:spcBef>
              <a:spcAft>
                <a:spcPts val="0"/>
              </a:spcAft>
              <a:buNone/>
              <a:defRPr>
                <a:solidFill>
                  <a:schemeClr val="accent4"/>
                </a:solidFill>
                <a:latin typeface="Google Sans"/>
                <a:ea typeface="Google Sans"/>
                <a:cs typeface="Google Sans"/>
                <a:sym typeface="Google Sans"/>
              </a:defRPr>
            </a:lvl5pPr>
            <a:lvl6pPr lvl="5" rtl="0">
              <a:spcBef>
                <a:spcPts val="1200"/>
              </a:spcBef>
              <a:spcAft>
                <a:spcPts val="0"/>
              </a:spcAft>
              <a:buNone/>
              <a:defRPr>
                <a:solidFill>
                  <a:schemeClr val="accent4"/>
                </a:solidFill>
                <a:latin typeface="Google Sans"/>
                <a:ea typeface="Google Sans"/>
                <a:cs typeface="Google Sans"/>
                <a:sym typeface="Google Sans"/>
              </a:defRPr>
            </a:lvl6pPr>
            <a:lvl7pPr lvl="6" rtl="0">
              <a:spcBef>
                <a:spcPts val="1200"/>
              </a:spcBef>
              <a:spcAft>
                <a:spcPts val="0"/>
              </a:spcAft>
              <a:buNone/>
              <a:defRPr>
                <a:solidFill>
                  <a:schemeClr val="accent4"/>
                </a:solidFill>
                <a:latin typeface="Google Sans"/>
                <a:ea typeface="Google Sans"/>
                <a:cs typeface="Google Sans"/>
                <a:sym typeface="Google Sans"/>
              </a:defRPr>
            </a:lvl7pPr>
            <a:lvl8pPr lvl="7" rtl="0">
              <a:spcBef>
                <a:spcPts val="1200"/>
              </a:spcBef>
              <a:spcAft>
                <a:spcPts val="0"/>
              </a:spcAft>
              <a:buNone/>
              <a:defRPr>
                <a:solidFill>
                  <a:schemeClr val="accent4"/>
                </a:solidFill>
                <a:latin typeface="Google Sans"/>
                <a:ea typeface="Google Sans"/>
                <a:cs typeface="Google Sans"/>
                <a:sym typeface="Google Sans"/>
              </a:defRPr>
            </a:lvl8pPr>
            <a:lvl9pPr lvl="8" rtl="0">
              <a:spcBef>
                <a:spcPts val="1200"/>
              </a:spcBef>
              <a:spcAft>
                <a:spcPts val="120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Green " showMasterSp="0">
  <p:cSld name="Title, Subtitle, &amp; Bullets_1_2_1_2">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8"/>
          <p:cNvSpPr txBox="1"/>
          <p:nvPr>
            <p:ph idx="1" type="body"/>
          </p:nvPr>
        </p:nvSpPr>
        <p:spPr>
          <a:xfrm>
            <a:off x="451256" y="1529869"/>
            <a:ext cx="8214900" cy="2402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74" name="Google Shape;74;p18"/>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75" name="Google Shape;75;p18"/>
          <p:cNvSpPr txBox="1"/>
          <p:nvPr>
            <p:ph idx="2" type="subTitle"/>
          </p:nvPr>
        </p:nvSpPr>
        <p:spPr>
          <a:xfrm>
            <a:off x="410869" y="1138228"/>
            <a:ext cx="8255400" cy="5124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solidFill>
                  <a:schemeClr val="accent4"/>
                </a:solidFill>
                <a:latin typeface="Roboto Mono"/>
                <a:ea typeface="Roboto Mono"/>
                <a:cs typeface="Roboto Mono"/>
                <a:sym typeface="Roboto Mono"/>
              </a:defRPr>
            </a:lvl1pPr>
            <a:lvl2pPr lvl="1" rtl="0">
              <a:spcBef>
                <a:spcPts val="1200"/>
              </a:spcBef>
              <a:spcAft>
                <a:spcPts val="0"/>
              </a:spcAft>
              <a:buNone/>
              <a:defRPr>
                <a:solidFill>
                  <a:schemeClr val="accent4"/>
                </a:solidFill>
                <a:latin typeface="Google Sans"/>
                <a:ea typeface="Google Sans"/>
                <a:cs typeface="Google Sans"/>
                <a:sym typeface="Google Sans"/>
              </a:defRPr>
            </a:lvl2pPr>
            <a:lvl3pPr lvl="2" rtl="0">
              <a:spcBef>
                <a:spcPts val="1200"/>
              </a:spcBef>
              <a:spcAft>
                <a:spcPts val="0"/>
              </a:spcAft>
              <a:buNone/>
              <a:defRPr>
                <a:solidFill>
                  <a:schemeClr val="accent4"/>
                </a:solidFill>
                <a:latin typeface="Google Sans"/>
                <a:ea typeface="Google Sans"/>
                <a:cs typeface="Google Sans"/>
                <a:sym typeface="Google Sans"/>
              </a:defRPr>
            </a:lvl3pPr>
            <a:lvl4pPr lvl="3" rtl="0">
              <a:spcBef>
                <a:spcPts val="1200"/>
              </a:spcBef>
              <a:spcAft>
                <a:spcPts val="0"/>
              </a:spcAft>
              <a:buNone/>
              <a:defRPr>
                <a:solidFill>
                  <a:schemeClr val="accent4"/>
                </a:solidFill>
                <a:latin typeface="Google Sans"/>
                <a:ea typeface="Google Sans"/>
                <a:cs typeface="Google Sans"/>
                <a:sym typeface="Google Sans"/>
              </a:defRPr>
            </a:lvl4pPr>
            <a:lvl5pPr lvl="4" rtl="0">
              <a:spcBef>
                <a:spcPts val="1200"/>
              </a:spcBef>
              <a:spcAft>
                <a:spcPts val="0"/>
              </a:spcAft>
              <a:buNone/>
              <a:defRPr>
                <a:solidFill>
                  <a:schemeClr val="accent4"/>
                </a:solidFill>
                <a:latin typeface="Google Sans"/>
                <a:ea typeface="Google Sans"/>
                <a:cs typeface="Google Sans"/>
                <a:sym typeface="Google Sans"/>
              </a:defRPr>
            </a:lvl5pPr>
            <a:lvl6pPr lvl="5" rtl="0">
              <a:spcBef>
                <a:spcPts val="1200"/>
              </a:spcBef>
              <a:spcAft>
                <a:spcPts val="0"/>
              </a:spcAft>
              <a:buNone/>
              <a:defRPr>
                <a:solidFill>
                  <a:schemeClr val="accent4"/>
                </a:solidFill>
                <a:latin typeface="Google Sans"/>
                <a:ea typeface="Google Sans"/>
                <a:cs typeface="Google Sans"/>
                <a:sym typeface="Google Sans"/>
              </a:defRPr>
            </a:lvl6pPr>
            <a:lvl7pPr lvl="6" rtl="0">
              <a:spcBef>
                <a:spcPts val="1200"/>
              </a:spcBef>
              <a:spcAft>
                <a:spcPts val="0"/>
              </a:spcAft>
              <a:buNone/>
              <a:defRPr>
                <a:solidFill>
                  <a:schemeClr val="accent4"/>
                </a:solidFill>
                <a:latin typeface="Google Sans"/>
                <a:ea typeface="Google Sans"/>
                <a:cs typeface="Google Sans"/>
                <a:sym typeface="Google Sans"/>
              </a:defRPr>
            </a:lvl7pPr>
            <a:lvl8pPr lvl="7" rtl="0">
              <a:spcBef>
                <a:spcPts val="1200"/>
              </a:spcBef>
              <a:spcAft>
                <a:spcPts val="0"/>
              </a:spcAft>
              <a:buNone/>
              <a:defRPr>
                <a:solidFill>
                  <a:schemeClr val="accent4"/>
                </a:solidFill>
                <a:latin typeface="Google Sans"/>
                <a:ea typeface="Google Sans"/>
                <a:cs typeface="Google Sans"/>
                <a:sym typeface="Google Sans"/>
              </a:defRPr>
            </a:lvl8pPr>
            <a:lvl9pPr lvl="8" rtl="0">
              <a:spcBef>
                <a:spcPts val="1200"/>
              </a:spcBef>
              <a:spcAft>
                <a:spcPts val="1200"/>
              </a:spcAft>
              <a:buNone/>
              <a:defRPr>
                <a:solidFill>
                  <a:schemeClr val="accent4"/>
                </a:solidFill>
                <a:latin typeface="Google Sans"/>
                <a:ea typeface="Google Sans"/>
                <a:cs typeface="Google Sans"/>
                <a:sym typeface="Google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Red" showMasterSp="0">
  <p:cSld name="Quote_3_1_1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1811841" y="1515478"/>
            <a:ext cx="54642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a:solidFill>
                  <a:schemeClr val="dk1"/>
                </a:solidFill>
                <a:latin typeface="Google Sans"/>
                <a:ea typeface="Google Sans"/>
                <a:cs typeface="Google Sans"/>
                <a:sym typeface="Google Sans"/>
              </a:defRPr>
            </a:lvl1pPr>
            <a:lvl2pPr lvl="1" rtl="0">
              <a:spcBef>
                <a:spcPts val="0"/>
              </a:spcBef>
              <a:spcAft>
                <a:spcPts val="0"/>
              </a:spcAft>
              <a:buNone/>
              <a:defRPr sz="3500">
                <a:latin typeface="Google Sans"/>
                <a:ea typeface="Google Sans"/>
                <a:cs typeface="Google Sans"/>
                <a:sym typeface="Google Sans"/>
              </a:defRPr>
            </a:lvl2pPr>
            <a:lvl3pPr lvl="2" rtl="0">
              <a:spcBef>
                <a:spcPts val="0"/>
              </a:spcBef>
              <a:spcAft>
                <a:spcPts val="0"/>
              </a:spcAft>
              <a:buNone/>
              <a:defRPr sz="3500">
                <a:latin typeface="Google Sans"/>
                <a:ea typeface="Google Sans"/>
                <a:cs typeface="Google Sans"/>
                <a:sym typeface="Google Sans"/>
              </a:defRPr>
            </a:lvl3pPr>
            <a:lvl4pPr lvl="3" rtl="0">
              <a:spcBef>
                <a:spcPts val="0"/>
              </a:spcBef>
              <a:spcAft>
                <a:spcPts val="0"/>
              </a:spcAft>
              <a:buNone/>
              <a:defRPr sz="3500">
                <a:latin typeface="Google Sans"/>
                <a:ea typeface="Google Sans"/>
                <a:cs typeface="Google Sans"/>
                <a:sym typeface="Google Sans"/>
              </a:defRPr>
            </a:lvl4pPr>
            <a:lvl5pPr lvl="4" rtl="0">
              <a:spcBef>
                <a:spcPts val="0"/>
              </a:spcBef>
              <a:spcAft>
                <a:spcPts val="0"/>
              </a:spcAft>
              <a:buNone/>
              <a:defRPr sz="3500">
                <a:latin typeface="Google Sans"/>
                <a:ea typeface="Google Sans"/>
                <a:cs typeface="Google Sans"/>
                <a:sym typeface="Google Sans"/>
              </a:defRPr>
            </a:lvl5pPr>
            <a:lvl6pPr lvl="5" rtl="0">
              <a:spcBef>
                <a:spcPts val="0"/>
              </a:spcBef>
              <a:spcAft>
                <a:spcPts val="0"/>
              </a:spcAft>
              <a:buNone/>
              <a:defRPr sz="3500">
                <a:latin typeface="Google Sans"/>
                <a:ea typeface="Google Sans"/>
                <a:cs typeface="Google Sans"/>
                <a:sym typeface="Google Sans"/>
              </a:defRPr>
            </a:lvl6pPr>
            <a:lvl7pPr lvl="6" rtl="0">
              <a:spcBef>
                <a:spcPts val="0"/>
              </a:spcBef>
              <a:spcAft>
                <a:spcPts val="0"/>
              </a:spcAft>
              <a:buNone/>
              <a:defRPr sz="3500">
                <a:latin typeface="Google Sans"/>
                <a:ea typeface="Google Sans"/>
                <a:cs typeface="Google Sans"/>
                <a:sym typeface="Google Sans"/>
              </a:defRPr>
            </a:lvl7pPr>
            <a:lvl8pPr lvl="7" rtl="0">
              <a:spcBef>
                <a:spcPts val="0"/>
              </a:spcBef>
              <a:spcAft>
                <a:spcPts val="0"/>
              </a:spcAft>
              <a:buNone/>
              <a:defRPr sz="3500">
                <a:latin typeface="Google Sans"/>
                <a:ea typeface="Google Sans"/>
                <a:cs typeface="Google Sans"/>
                <a:sym typeface="Google Sans"/>
              </a:defRPr>
            </a:lvl8pPr>
            <a:lvl9pPr lvl="8" rtl="0">
              <a:spcBef>
                <a:spcPts val="0"/>
              </a:spcBef>
              <a:spcAft>
                <a:spcPts val="0"/>
              </a:spcAft>
              <a:buNone/>
              <a:defRPr sz="3500">
                <a:latin typeface="Google Sans"/>
                <a:ea typeface="Google Sans"/>
                <a:cs typeface="Google Sans"/>
                <a:sym typeface="Google Sans"/>
              </a:defRPr>
            </a:lvl9pPr>
          </a:lstStyle>
          <a:p/>
        </p:txBody>
      </p:sp>
      <p:sp>
        <p:nvSpPr>
          <p:cNvPr id="78" name="Google Shape;78;p19"/>
          <p:cNvSpPr txBox="1"/>
          <p:nvPr>
            <p:ph idx="1" type="subTitle"/>
          </p:nvPr>
        </p:nvSpPr>
        <p:spPr>
          <a:xfrm>
            <a:off x="1900631" y="3621544"/>
            <a:ext cx="55719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solidFill>
                  <a:schemeClr val="accent3"/>
                </a:solidFill>
                <a:latin typeface="Roboto Mono"/>
                <a:ea typeface="Roboto Mono"/>
                <a:cs typeface="Roboto Mono"/>
                <a:sym typeface="Roboto Mono"/>
              </a:defRPr>
            </a:lvl1pPr>
            <a:lvl2pPr lvl="1"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2pPr>
            <a:lvl3pPr lvl="2"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3pPr>
            <a:lvl4pPr lvl="3"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4pPr>
            <a:lvl5pPr lvl="4"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5pPr>
            <a:lvl6pPr lvl="5"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6pPr>
            <a:lvl7pPr lvl="6"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7pPr>
            <a:lvl8pPr lvl="7" rtl="0">
              <a:spcBef>
                <a:spcPts val="1200"/>
              </a:spcBef>
              <a:spcAft>
                <a:spcPts val="0"/>
              </a:spcAft>
              <a:buNone/>
              <a:defRPr>
                <a:solidFill>
                  <a:schemeClr val="accent3"/>
                </a:solidFill>
                <a:highlight>
                  <a:schemeClr val="accent1"/>
                </a:highlight>
                <a:latin typeface="Google Sans"/>
                <a:ea typeface="Google Sans"/>
                <a:cs typeface="Google Sans"/>
                <a:sym typeface="Google Sans"/>
              </a:defRPr>
            </a:lvl8pPr>
            <a:lvl9pPr lvl="8" rtl="0">
              <a:spcBef>
                <a:spcPts val="1200"/>
              </a:spcBef>
              <a:spcAft>
                <a:spcPts val="1200"/>
              </a:spcAft>
              <a:buNone/>
              <a:defRPr>
                <a:solidFill>
                  <a:schemeClr val="accent3"/>
                </a:solidFill>
                <a:highlight>
                  <a:schemeClr val="accent1"/>
                </a:highlight>
                <a:latin typeface="Google Sans"/>
                <a:ea typeface="Google Sans"/>
                <a:cs typeface="Google Sans"/>
                <a:sym typeface="Google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tyle 02 - Yellow" showMasterSp="0">
  <p:cSld name="Title, Subtitle, &amp; Bullets_1_2_1_1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0"/>
          <p:cNvSpPr txBox="1"/>
          <p:nvPr/>
        </p:nvSpPr>
        <p:spPr>
          <a:xfrm>
            <a:off x="435150" y="1198294"/>
            <a:ext cx="8214900" cy="506700"/>
          </a:xfrm>
          <a:prstGeom prst="rect">
            <a:avLst/>
          </a:prstGeom>
          <a:noFill/>
          <a:ln>
            <a:noFill/>
          </a:ln>
        </p:spPr>
        <p:txBody>
          <a:bodyPr anchorCtr="0" anchor="t" bIns="34275" lIns="34275" spcFirstLastPara="1" rIns="34275" wrap="square" tIns="34275">
            <a:noAutofit/>
          </a:bodyPr>
          <a:lstStyle/>
          <a:p>
            <a:pPr indent="-88900" lvl="0" marL="241300" rtl="0" algn="l">
              <a:spcBef>
                <a:spcPts val="2200"/>
              </a:spcBef>
              <a:spcAft>
                <a:spcPts val="0"/>
              </a:spcAft>
              <a:buNone/>
            </a:pPr>
            <a:r>
              <a:t/>
            </a:r>
            <a:endParaRPr sz="2000">
              <a:latin typeface="Helvetica Neue"/>
              <a:ea typeface="Helvetica Neue"/>
              <a:cs typeface="Helvetica Neue"/>
              <a:sym typeface="Helvetica Neue"/>
            </a:endParaRPr>
          </a:p>
        </p:txBody>
      </p:sp>
      <p:sp>
        <p:nvSpPr>
          <p:cNvPr id="81" name="Google Shape;81;p20"/>
          <p:cNvSpPr txBox="1"/>
          <p:nvPr>
            <p:ph type="title"/>
          </p:nvPr>
        </p:nvSpPr>
        <p:spPr>
          <a:xfrm>
            <a:off x="334894" y="483797"/>
            <a:ext cx="8233500" cy="752100"/>
          </a:xfrm>
          <a:prstGeom prst="rect">
            <a:avLst/>
          </a:prstGeom>
        </p:spPr>
        <p:txBody>
          <a:bodyPr anchorCtr="0" anchor="t" bIns="91425" lIns="91425" spcFirstLastPara="1" rIns="91425" wrap="square" tIns="91425">
            <a:spAutoFit/>
          </a:bodyPr>
          <a:lstStyle>
            <a:lvl1pPr lvl="0" rtl="0">
              <a:spcBef>
                <a:spcPts val="0"/>
              </a:spcBef>
              <a:spcAft>
                <a:spcPts val="0"/>
              </a:spcAft>
              <a:buNone/>
              <a:defRPr sz="3500">
                <a:solidFill>
                  <a:schemeClr val="dk1"/>
                </a:solidFill>
                <a:latin typeface="Google Sans"/>
                <a:ea typeface="Google Sans"/>
                <a:cs typeface="Google Sans"/>
                <a:sym typeface="Google Sans"/>
              </a:defRPr>
            </a:lvl1pPr>
            <a:lvl2pPr lvl="1" rtl="0">
              <a:spcBef>
                <a:spcPts val="0"/>
              </a:spcBef>
              <a:spcAft>
                <a:spcPts val="0"/>
              </a:spcAft>
              <a:buNone/>
              <a:defRPr sz="3500">
                <a:solidFill>
                  <a:schemeClr val="dk1"/>
                </a:solidFill>
                <a:latin typeface="Google Sans"/>
                <a:ea typeface="Google Sans"/>
                <a:cs typeface="Google Sans"/>
                <a:sym typeface="Google Sans"/>
              </a:defRPr>
            </a:lvl2pPr>
            <a:lvl3pPr lvl="2" rtl="0">
              <a:spcBef>
                <a:spcPts val="0"/>
              </a:spcBef>
              <a:spcAft>
                <a:spcPts val="0"/>
              </a:spcAft>
              <a:buNone/>
              <a:defRPr sz="3500">
                <a:solidFill>
                  <a:schemeClr val="dk1"/>
                </a:solidFill>
                <a:latin typeface="Google Sans"/>
                <a:ea typeface="Google Sans"/>
                <a:cs typeface="Google Sans"/>
                <a:sym typeface="Google Sans"/>
              </a:defRPr>
            </a:lvl3pPr>
            <a:lvl4pPr lvl="3" rtl="0">
              <a:spcBef>
                <a:spcPts val="0"/>
              </a:spcBef>
              <a:spcAft>
                <a:spcPts val="0"/>
              </a:spcAft>
              <a:buNone/>
              <a:defRPr sz="3500">
                <a:solidFill>
                  <a:schemeClr val="dk1"/>
                </a:solidFill>
                <a:latin typeface="Google Sans"/>
                <a:ea typeface="Google Sans"/>
                <a:cs typeface="Google Sans"/>
                <a:sym typeface="Google Sans"/>
              </a:defRPr>
            </a:lvl4pPr>
            <a:lvl5pPr lvl="4" rtl="0">
              <a:spcBef>
                <a:spcPts val="0"/>
              </a:spcBef>
              <a:spcAft>
                <a:spcPts val="0"/>
              </a:spcAft>
              <a:buNone/>
              <a:defRPr sz="3500">
                <a:solidFill>
                  <a:schemeClr val="dk1"/>
                </a:solidFill>
                <a:latin typeface="Google Sans"/>
                <a:ea typeface="Google Sans"/>
                <a:cs typeface="Google Sans"/>
                <a:sym typeface="Google Sans"/>
              </a:defRPr>
            </a:lvl5pPr>
            <a:lvl6pPr lvl="5" rtl="0">
              <a:spcBef>
                <a:spcPts val="0"/>
              </a:spcBef>
              <a:spcAft>
                <a:spcPts val="0"/>
              </a:spcAft>
              <a:buNone/>
              <a:defRPr sz="3500">
                <a:solidFill>
                  <a:schemeClr val="dk1"/>
                </a:solidFill>
                <a:latin typeface="Google Sans"/>
                <a:ea typeface="Google Sans"/>
                <a:cs typeface="Google Sans"/>
                <a:sym typeface="Google Sans"/>
              </a:defRPr>
            </a:lvl6pPr>
            <a:lvl7pPr lvl="6" rtl="0">
              <a:spcBef>
                <a:spcPts val="0"/>
              </a:spcBef>
              <a:spcAft>
                <a:spcPts val="0"/>
              </a:spcAft>
              <a:buNone/>
              <a:defRPr sz="3500">
                <a:solidFill>
                  <a:schemeClr val="dk1"/>
                </a:solidFill>
                <a:latin typeface="Google Sans"/>
                <a:ea typeface="Google Sans"/>
                <a:cs typeface="Google Sans"/>
                <a:sym typeface="Google Sans"/>
              </a:defRPr>
            </a:lvl7pPr>
            <a:lvl8pPr lvl="7" rtl="0">
              <a:spcBef>
                <a:spcPts val="0"/>
              </a:spcBef>
              <a:spcAft>
                <a:spcPts val="0"/>
              </a:spcAft>
              <a:buNone/>
              <a:defRPr sz="3500">
                <a:solidFill>
                  <a:schemeClr val="dk1"/>
                </a:solidFill>
                <a:latin typeface="Google Sans"/>
                <a:ea typeface="Google Sans"/>
                <a:cs typeface="Google Sans"/>
                <a:sym typeface="Google Sans"/>
              </a:defRPr>
            </a:lvl8pPr>
            <a:lvl9pPr lvl="8" rtl="0">
              <a:spcBef>
                <a:spcPts val="0"/>
              </a:spcBef>
              <a:spcAft>
                <a:spcPts val="0"/>
              </a:spcAft>
              <a:buNone/>
              <a:defRPr sz="3500">
                <a:solidFill>
                  <a:schemeClr val="dk1"/>
                </a:solidFill>
                <a:latin typeface="Google Sans"/>
                <a:ea typeface="Google Sans"/>
                <a:cs typeface="Google Sans"/>
                <a:sym typeface="Google Sans"/>
              </a:defRPr>
            </a:lvl9pPr>
          </a:lstStyle>
          <a:p/>
        </p:txBody>
      </p:sp>
      <p:sp>
        <p:nvSpPr>
          <p:cNvPr id="82" name="Google Shape;82;p20"/>
          <p:cNvSpPr txBox="1"/>
          <p:nvPr>
            <p:ph idx="1" type="body"/>
          </p:nvPr>
        </p:nvSpPr>
        <p:spPr>
          <a:xfrm>
            <a:off x="451256" y="1529869"/>
            <a:ext cx="8214900" cy="2402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Font typeface="Open Sans Light"/>
              <a:buChar char="●"/>
              <a:defRPr sz="1800">
                <a:latin typeface="Open Sans Light"/>
                <a:ea typeface="Open Sans Light"/>
                <a:cs typeface="Open Sans Light"/>
                <a:sym typeface="Open Sans Light"/>
              </a:defRPr>
            </a:lvl1pPr>
            <a:lvl2pPr indent="-342900" lvl="1" marL="914400" rtl="0">
              <a:spcBef>
                <a:spcPts val="0"/>
              </a:spcBef>
              <a:spcAft>
                <a:spcPts val="0"/>
              </a:spcAft>
              <a:buSzPts val="1800"/>
              <a:buFont typeface="Open Sans Light"/>
              <a:buChar char="○"/>
              <a:defRPr sz="1800">
                <a:latin typeface="Open Sans Light"/>
                <a:ea typeface="Open Sans Light"/>
                <a:cs typeface="Open Sans Light"/>
                <a:sym typeface="Open Sans Light"/>
              </a:defRPr>
            </a:lvl2pPr>
            <a:lvl3pPr indent="-317500" lvl="2" marL="1371600" rtl="0">
              <a:spcBef>
                <a:spcPts val="0"/>
              </a:spcBef>
              <a:spcAft>
                <a:spcPts val="0"/>
              </a:spcAft>
              <a:buSzPts val="1400"/>
              <a:buFont typeface="Open Sans Light"/>
              <a:buChar char="■"/>
              <a:defRPr sz="1400">
                <a:latin typeface="Open Sans Light"/>
                <a:ea typeface="Open Sans Light"/>
                <a:cs typeface="Open Sans Light"/>
                <a:sym typeface="Open Sans Light"/>
              </a:defRPr>
            </a:lvl3pPr>
            <a:lvl4pPr indent="-317500" lvl="3" marL="1828800" rtl="0">
              <a:spcBef>
                <a:spcPts val="0"/>
              </a:spcBef>
              <a:spcAft>
                <a:spcPts val="0"/>
              </a:spcAft>
              <a:buSzPts val="1400"/>
              <a:buFont typeface="Open Sans Light"/>
              <a:buChar char="●"/>
              <a:defRPr sz="1400">
                <a:latin typeface="Open Sans Light"/>
                <a:ea typeface="Open Sans Light"/>
                <a:cs typeface="Open Sans Light"/>
                <a:sym typeface="Open Sans Light"/>
              </a:defRPr>
            </a:lvl4pPr>
            <a:lvl5pPr indent="-298450" lvl="4" marL="2286000" rtl="0">
              <a:spcBef>
                <a:spcPts val="0"/>
              </a:spcBef>
              <a:spcAft>
                <a:spcPts val="0"/>
              </a:spcAft>
              <a:buSzPts val="1100"/>
              <a:buFont typeface="Open Sans Light"/>
              <a:buChar char="○"/>
              <a:defRPr sz="1100">
                <a:latin typeface="Open Sans Light"/>
                <a:ea typeface="Open Sans Light"/>
                <a:cs typeface="Open Sans Light"/>
                <a:sym typeface="Open Sans Light"/>
              </a:defRPr>
            </a:lvl5pPr>
            <a:lvl6pPr indent="-298450" lvl="5" marL="2743200" rtl="0">
              <a:spcBef>
                <a:spcPts val="0"/>
              </a:spcBef>
              <a:spcAft>
                <a:spcPts val="0"/>
              </a:spcAft>
              <a:buSzPts val="1100"/>
              <a:buFont typeface="Open Sans Light"/>
              <a:buChar char="■"/>
              <a:defRPr sz="1100">
                <a:latin typeface="Open Sans Light"/>
                <a:ea typeface="Open Sans Light"/>
                <a:cs typeface="Open Sans Light"/>
                <a:sym typeface="Open Sans Light"/>
              </a:defRPr>
            </a:lvl6pPr>
            <a:lvl7pPr indent="-298450" lvl="6" marL="3200400" rtl="0">
              <a:spcBef>
                <a:spcPts val="0"/>
              </a:spcBef>
              <a:spcAft>
                <a:spcPts val="0"/>
              </a:spcAft>
              <a:buSzPts val="1100"/>
              <a:buFont typeface="Open Sans Light"/>
              <a:buChar char="●"/>
              <a:defRPr sz="1100">
                <a:latin typeface="Open Sans Light"/>
                <a:ea typeface="Open Sans Light"/>
                <a:cs typeface="Open Sans Light"/>
                <a:sym typeface="Open Sans Light"/>
              </a:defRPr>
            </a:lvl7pPr>
            <a:lvl8pPr indent="-298450" lvl="7" marL="3657600" rtl="0">
              <a:spcBef>
                <a:spcPts val="0"/>
              </a:spcBef>
              <a:spcAft>
                <a:spcPts val="0"/>
              </a:spcAft>
              <a:buSzPts val="1100"/>
              <a:buFont typeface="Open Sans Light"/>
              <a:buChar char="○"/>
              <a:defRPr sz="1100">
                <a:latin typeface="Open Sans Light"/>
                <a:ea typeface="Open Sans Light"/>
                <a:cs typeface="Open Sans Light"/>
                <a:sym typeface="Open Sans Light"/>
              </a:defRPr>
            </a:lvl8pPr>
            <a:lvl9pPr indent="-298450" lvl="8" marL="4114800" rtl="0">
              <a:spcBef>
                <a:spcPts val="0"/>
              </a:spcBef>
              <a:spcAft>
                <a:spcPts val="0"/>
              </a:spcAft>
              <a:buSzPts val="1100"/>
              <a:buFont typeface="Open Sans Light"/>
              <a:buChar char="■"/>
              <a:defRPr sz="1100">
                <a:latin typeface="Open Sans Light"/>
                <a:ea typeface="Open Sans Light"/>
                <a:cs typeface="Open Sans Light"/>
                <a:sym typeface="Open Sans Light"/>
              </a:defRPr>
            </a:lvl9pPr>
          </a:lstStyle>
          <a:p/>
        </p:txBody>
      </p:sp>
      <p:sp>
        <p:nvSpPr>
          <p:cNvPr id="83" name="Google Shape;83;p20"/>
          <p:cNvSpPr txBox="1"/>
          <p:nvPr>
            <p:ph idx="2" type="subTitle"/>
          </p:nvPr>
        </p:nvSpPr>
        <p:spPr>
          <a:xfrm>
            <a:off x="410869" y="1138228"/>
            <a:ext cx="8255400" cy="512400"/>
          </a:xfrm>
          <a:prstGeom prst="rect">
            <a:avLst/>
          </a:prstGeom>
        </p:spPr>
        <p:txBody>
          <a:bodyPr anchorCtr="0" anchor="t" bIns="91425" lIns="91425" spcFirstLastPara="1" rIns="91425" wrap="square" tIns="91425">
            <a:spAutoFit/>
          </a:bodyPr>
          <a:lstStyle>
            <a:lvl1pPr lvl="0" rtl="0">
              <a:spcBef>
                <a:spcPts val="0"/>
              </a:spcBef>
              <a:spcAft>
                <a:spcPts val="0"/>
              </a:spcAft>
              <a:buNone/>
              <a:defRPr sz="1800">
                <a:solidFill>
                  <a:schemeClr val="accent2"/>
                </a:solidFill>
                <a:latin typeface="Roboto Mono"/>
                <a:ea typeface="Roboto Mono"/>
                <a:cs typeface="Roboto Mono"/>
                <a:sym typeface="Roboto Mono"/>
              </a:defRPr>
            </a:lvl1pPr>
            <a:lvl2pPr lvl="1" rtl="0">
              <a:spcBef>
                <a:spcPts val="1200"/>
              </a:spcBef>
              <a:spcAft>
                <a:spcPts val="0"/>
              </a:spcAft>
              <a:buNone/>
              <a:defRPr>
                <a:solidFill>
                  <a:schemeClr val="accent2"/>
                </a:solidFill>
                <a:latin typeface="Google Sans"/>
                <a:ea typeface="Google Sans"/>
                <a:cs typeface="Google Sans"/>
                <a:sym typeface="Google Sans"/>
              </a:defRPr>
            </a:lvl2pPr>
            <a:lvl3pPr lvl="2" rtl="0">
              <a:spcBef>
                <a:spcPts val="1200"/>
              </a:spcBef>
              <a:spcAft>
                <a:spcPts val="0"/>
              </a:spcAft>
              <a:buNone/>
              <a:defRPr>
                <a:solidFill>
                  <a:schemeClr val="accent2"/>
                </a:solidFill>
                <a:latin typeface="Google Sans"/>
                <a:ea typeface="Google Sans"/>
                <a:cs typeface="Google Sans"/>
                <a:sym typeface="Google Sans"/>
              </a:defRPr>
            </a:lvl3pPr>
            <a:lvl4pPr lvl="3" rtl="0">
              <a:spcBef>
                <a:spcPts val="1200"/>
              </a:spcBef>
              <a:spcAft>
                <a:spcPts val="0"/>
              </a:spcAft>
              <a:buNone/>
              <a:defRPr>
                <a:solidFill>
                  <a:schemeClr val="accent2"/>
                </a:solidFill>
                <a:latin typeface="Google Sans"/>
                <a:ea typeface="Google Sans"/>
                <a:cs typeface="Google Sans"/>
                <a:sym typeface="Google Sans"/>
              </a:defRPr>
            </a:lvl4pPr>
            <a:lvl5pPr lvl="4" rtl="0">
              <a:spcBef>
                <a:spcPts val="1200"/>
              </a:spcBef>
              <a:spcAft>
                <a:spcPts val="0"/>
              </a:spcAft>
              <a:buNone/>
              <a:defRPr>
                <a:solidFill>
                  <a:schemeClr val="accent2"/>
                </a:solidFill>
                <a:latin typeface="Google Sans"/>
                <a:ea typeface="Google Sans"/>
                <a:cs typeface="Google Sans"/>
                <a:sym typeface="Google Sans"/>
              </a:defRPr>
            </a:lvl5pPr>
            <a:lvl6pPr lvl="5" rtl="0">
              <a:spcBef>
                <a:spcPts val="1200"/>
              </a:spcBef>
              <a:spcAft>
                <a:spcPts val="0"/>
              </a:spcAft>
              <a:buNone/>
              <a:defRPr>
                <a:solidFill>
                  <a:schemeClr val="accent2"/>
                </a:solidFill>
                <a:latin typeface="Google Sans"/>
                <a:ea typeface="Google Sans"/>
                <a:cs typeface="Google Sans"/>
                <a:sym typeface="Google Sans"/>
              </a:defRPr>
            </a:lvl6pPr>
            <a:lvl7pPr lvl="6" rtl="0">
              <a:spcBef>
                <a:spcPts val="1200"/>
              </a:spcBef>
              <a:spcAft>
                <a:spcPts val="0"/>
              </a:spcAft>
              <a:buNone/>
              <a:defRPr>
                <a:solidFill>
                  <a:schemeClr val="accent2"/>
                </a:solidFill>
                <a:latin typeface="Google Sans"/>
                <a:ea typeface="Google Sans"/>
                <a:cs typeface="Google Sans"/>
                <a:sym typeface="Google Sans"/>
              </a:defRPr>
            </a:lvl7pPr>
            <a:lvl8pPr lvl="7" rtl="0">
              <a:spcBef>
                <a:spcPts val="1200"/>
              </a:spcBef>
              <a:spcAft>
                <a:spcPts val="0"/>
              </a:spcAft>
              <a:buNone/>
              <a:defRPr>
                <a:solidFill>
                  <a:schemeClr val="accent2"/>
                </a:solidFill>
                <a:latin typeface="Google Sans"/>
                <a:ea typeface="Google Sans"/>
                <a:cs typeface="Google Sans"/>
                <a:sym typeface="Google Sans"/>
              </a:defRPr>
            </a:lvl8pPr>
            <a:lvl9pPr lvl="8" rtl="0">
              <a:spcBef>
                <a:spcPts val="1200"/>
              </a:spcBef>
              <a:spcAft>
                <a:spcPts val="1200"/>
              </a:spcAft>
              <a:buNone/>
              <a:defRPr>
                <a:solidFill>
                  <a:schemeClr val="accent2"/>
                </a:solidFill>
                <a:latin typeface="Google Sans"/>
                <a:ea typeface="Google Sans"/>
                <a:cs typeface="Google Sans"/>
                <a:sym typeface="Google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s://www.slido.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www.slido.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hyperlink" Target="https://www.slido.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hyperlink" Target="https://www.slido.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hyperlink" Target="https://www.slido.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hyperlink" Target="https://www.slido.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hyperlink" Target="https://www.slido.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www.slido.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hyperlink" Target="https://www.slido.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hyperlink" Target="https://www.slido.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hyperlink" Target="https://www.slido.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hyperlink" Target="https://www.slido.com/"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www.slido.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hyperlink" Target="https://www.slido.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hyperlink" Target="https://www.slido.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hyperlink" Target="https://www.slido.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hyperlink" Target="https://www.slido.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hyperlink" Target="https://www.slido.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45.png"/><Relationship Id="rId7" Type="http://schemas.openxmlformats.org/officeDocument/2006/relationships/image" Target="../media/image38.png"/><Relationship Id="rId8" Type="http://schemas.openxmlformats.org/officeDocument/2006/relationships/hyperlink" Target="https://www.slid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14.png"/><Relationship Id="rId6" Type="http://schemas.openxmlformats.org/officeDocument/2006/relationships/hyperlink" Target="https://www.slido.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hyperlink" Target="https://www.slido.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www.youtube.com/channel/UCo8kiwMbWOqg3fyIfj_9OmQ" TargetMode="External"/><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hyperlink" Target="https://www.slido.co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43.png"/><Relationship Id="rId5" Type="http://schemas.openxmlformats.org/officeDocument/2006/relationships/hyperlink" Target="https://www.slido.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hyperlink" Target="https://www.slido.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hyperlink" Target="https://www.slido.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42.png"/><Relationship Id="rId9" Type="http://schemas.openxmlformats.org/officeDocument/2006/relationships/hyperlink" Target="https://www.slido.com/" TargetMode="External"/><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54.png"/><Relationship Id="rId8"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hyperlink" Target="https://www.slido.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hyperlink" Target="https://www.slido.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hyperlink" Target="https://www.slido.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hyperlink" Target="https://www.slido.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s://blog.google/products/search/search-language-understanding-bert/" TargetMode="External"/><Relationship Id="rId4" Type="http://schemas.openxmlformats.org/officeDocument/2006/relationships/hyperlink" Target="https://www.slido.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www.slido.com/" TargetMode="Externa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60.png"/><Relationship Id="rId4" Type="http://schemas.openxmlformats.org/officeDocument/2006/relationships/hyperlink" Target="https://about.instagram.com/blog/announcements/continuing-to-keep-people-safe-and-informed-about-covid-19"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hyperlink" Target="https://dsc.comp.nus.edu.sg/" TargetMode="External"/><Relationship Id="rId4" Type="http://schemas.openxmlformats.org/officeDocument/2006/relationships/hyperlink" Target="https://www.youtube.com/channel/UCo8kiwMbWOqg3fyIfj_9OmQ" TargetMode="External"/><Relationship Id="rId5" Type="http://schemas.openxmlformats.org/officeDocument/2006/relationships/image" Target="../media/image16.png"/><Relationship Id="rId6"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app.sli.do/event/0sbwwfhd" TargetMode="External"/><Relationship Id="rId4" Type="http://schemas.openxmlformats.org/officeDocument/2006/relationships/hyperlink" Target="https://colab.research.google.com/?utm_source=scs-index" TargetMode="External"/><Relationship Id="rId9" Type="http://schemas.openxmlformats.org/officeDocument/2006/relationships/image" Target="../media/image21.png"/><Relationship Id="rId5" Type="http://schemas.openxmlformats.org/officeDocument/2006/relationships/hyperlink" Target="https://scikit-learn.org/stable/" TargetMode="External"/><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s://www.slido.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4.jpg"/><Relationship Id="rId4" Type="http://schemas.openxmlformats.org/officeDocument/2006/relationships/image" Target="../media/image22.png"/><Relationship Id="rId5" Type="http://schemas.openxmlformats.org/officeDocument/2006/relationships/hyperlink" Target="https://www.slido.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1"/>
          <p:cNvSpPr txBox="1"/>
          <p:nvPr>
            <p:ph type="title"/>
          </p:nvPr>
        </p:nvSpPr>
        <p:spPr>
          <a:xfrm>
            <a:off x="910472" y="1692675"/>
            <a:ext cx="5366400" cy="1354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Hey Google! Tell me more about NLP.</a:t>
            </a:r>
            <a:endParaRPr/>
          </a:p>
        </p:txBody>
      </p:sp>
      <p:pic>
        <p:nvPicPr>
          <p:cNvPr id="89" name="Google Shape;89;p21"/>
          <p:cNvPicPr preferRelativeResize="0"/>
          <p:nvPr/>
        </p:nvPicPr>
        <p:blipFill>
          <a:blip r:embed="rId3">
            <a:alphaModFix/>
          </a:blip>
          <a:stretch>
            <a:fillRect/>
          </a:stretch>
        </p:blipFill>
        <p:spPr>
          <a:xfrm>
            <a:off x="5372825" y="2735700"/>
            <a:ext cx="1220224" cy="1220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Types of ML models</a:t>
            </a:r>
            <a:endParaRPr/>
          </a:p>
        </p:txBody>
      </p:sp>
      <p:sp>
        <p:nvSpPr>
          <p:cNvPr id="166" name="Google Shape;166;p30"/>
          <p:cNvSpPr txBox="1"/>
          <p:nvPr>
            <p:ph idx="2" type="subTitle"/>
          </p:nvPr>
        </p:nvSpPr>
        <p:spPr>
          <a:xfrm>
            <a:off x="509919" y="1513203"/>
            <a:ext cx="8255400" cy="173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rgbClr val="000000"/>
              </a:buClr>
              <a:buSzPts val="1800"/>
              <a:buAutoNum type="arabicPeriod"/>
            </a:pPr>
            <a:r>
              <a:rPr lang="en">
                <a:solidFill>
                  <a:srgbClr val="000000"/>
                </a:solidFill>
              </a:rPr>
              <a:t>Regression Models</a:t>
            </a:r>
            <a:endParaRPr>
              <a:solidFill>
                <a:srgbClr val="000000"/>
              </a:solidFill>
            </a:endParaRPr>
          </a:p>
          <a:p>
            <a:pPr indent="-342900" lvl="0" marL="457200" rtl="0" algn="l">
              <a:spcBef>
                <a:spcPts val="0"/>
              </a:spcBef>
              <a:spcAft>
                <a:spcPts val="0"/>
              </a:spcAft>
              <a:buClr>
                <a:srgbClr val="000000"/>
              </a:buClr>
              <a:buSzPts val="1800"/>
              <a:buAutoNum type="arabicPeriod"/>
            </a:pPr>
            <a:r>
              <a:rPr b="1" lang="en">
                <a:solidFill>
                  <a:srgbClr val="000000"/>
                </a:solidFill>
              </a:rPr>
              <a:t>Classification Models</a:t>
            </a:r>
            <a:endParaRPr b="1">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Reinforcement Learning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Neural Networks</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a:t>
            </a:r>
            <a:endParaRPr>
              <a:solidFill>
                <a:srgbClr val="000000"/>
              </a:solidFill>
            </a:endParaRPr>
          </a:p>
        </p:txBody>
      </p:sp>
      <p:sp>
        <p:nvSpPr>
          <p:cNvPr id="167" name="Google Shape;167;p30"/>
          <p:cNvSpPr txBox="1"/>
          <p:nvPr/>
        </p:nvSpPr>
        <p:spPr>
          <a:xfrm>
            <a:off x="5136525" y="1471600"/>
            <a:ext cx="362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The models are typically named after the algorithms which they use</a:t>
            </a:r>
            <a:endParaRPr/>
          </a:p>
        </p:txBody>
      </p:sp>
      <p:sp>
        <p:nvSpPr>
          <p:cNvPr id="168" name="Google Shape;168;p30"/>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idx="1" type="body"/>
          </p:nvPr>
        </p:nvSpPr>
        <p:spPr>
          <a:xfrm>
            <a:off x="451256" y="1529869"/>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Different types (</a:t>
            </a:r>
            <a:r>
              <a:rPr lang="en"/>
              <a:t>K-nearest neighbours, </a:t>
            </a:r>
            <a:r>
              <a:rPr b="1" lang="en">
                <a:latin typeface="Open Sans"/>
                <a:ea typeface="Open Sans"/>
                <a:cs typeface="Open Sans"/>
                <a:sym typeface="Open Sans"/>
              </a:rPr>
              <a:t>Support Vector machines</a:t>
            </a:r>
            <a:r>
              <a:rPr lang="en"/>
              <a:t>, </a:t>
            </a:r>
            <a:r>
              <a:rPr b="1" lang="en">
                <a:latin typeface="Open Sans"/>
                <a:ea typeface="Open Sans"/>
                <a:cs typeface="Open Sans"/>
                <a:sym typeface="Open Sans"/>
              </a:rPr>
              <a:t>Kernel SVM</a:t>
            </a:r>
            <a:r>
              <a:rPr lang="en"/>
              <a:t>, </a:t>
            </a:r>
            <a:r>
              <a:rPr b="1" lang="en">
                <a:latin typeface="Open Sans"/>
                <a:ea typeface="Open Sans"/>
                <a:cs typeface="Open Sans"/>
                <a:sym typeface="Open Sans"/>
              </a:rPr>
              <a:t>Naive Bayes</a:t>
            </a:r>
            <a:r>
              <a:rPr lang="en"/>
              <a:t>, …)</a:t>
            </a:r>
            <a:endParaRPr/>
          </a:p>
        </p:txBody>
      </p:sp>
      <p:sp>
        <p:nvSpPr>
          <p:cNvPr id="174" name="Google Shape;174;p31"/>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The Classification model</a:t>
            </a:r>
            <a:endParaRPr/>
          </a:p>
        </p:txBody>
      </p:sp>
      <p:sp>
        <p:nvSpPr>
          <p:cNvPr id="175" name="Google Shape;175;p31"/>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1" type="body"/>
          </p:nvPr>
        </p:nvSpPr>
        <p:spPr>
          <a:xfrm>
            <a:off x="451256" y="1529869"/>
            <a:ext cx="8214900" cy="1098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Requires output to be classifiable/categorical </a:t>
            </a:r>
            <a:endParaRPr/>
          </a:p>
          <a:p>
            <a:pPr indent="-342900" lvl="0" marL="457200" rtl="0" algn="l">
              <a:spcBef>
                <a:spcPts val="0"/>
              </a:spcBef>
              <a:spcAft>
                <a:spcPts val="0"/>
              </a:spcAft>
              <a:buSzPts val="1800"/>
              <a:buChar char="-"/>
            </a:pPr>
            <a:r>
              <a:rPr lang="en"/>
              <a:t>These outputs are grouped into classes or labels</a:t>
            </a:r>
            <a:endParaRPr/>
          </a:p>
          <a:p>
            <a:pPr indent="-342900" lvl="0" marL="457200" rtl="0" algn="l">
              <a:spcBef>
                <a:spcPts val="0"/>
              </a:spcBef>
              <a:spcAft>
                <a:spcPts val="0"/>
              </a:spcAft>
              <a:buSzPts val="1800"/>
              <a:buChar char="-"/>
            </a:pPr>
            <a:r>
              <a:rPr lang="en"/>
              <a:t>The model assigns each input an output class based on different criteria</a:t>
            </a:r>
            <a:endParaRPr/>
          </a:p>
        </p:txBody>
      </p:sp>
      <p:sp>
        <p:nvSpPr>
          <p:cNvPr id="181" name="Google Shape;181;p32"/>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182" name="Google Shape;182;p32"/>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idx="1" type="body"/>
          </p:nvPr>
        </p:nvSpPr>
        <p:spPr>
          <a:xfrm>
            <a:off x="451256" y="1529869"/>
            <a:ext cx="8214900" cy="1252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Let’s take a look at an example:</a:t>
            </a:r>
            <a:endParaRPr/>
          </a:p>
          <a:p>
            <a:pPr indent="0" lvl="0" marL="0" rtl="0" algn="l">
              <a:spcBef>
                <a:spcPts val="1200"/>
              </a:spcBef>
              <a:spcAft>
                <a:spcPts val="1200"/>
              </a:spcAft>
              <a:buNone/>
            </a:pPr>
            <a:r>
              <a:rPr lang="en"/>
              <a:t>You want to create a ML model that can help differentiate </a:t>
            </a:r>
            <a:r>
              <a:rPr lang="en"/>
              <a:t>between green apples and lemons. How would an SVM model make this differentiation?</a:t>
            </a:r>
            <a:endParaRPr/>
          </a:p>
        </p:txBody>
      </p:sp>
      <p:sp>
        <p:nvSpPr>
          <p:cNvPr id="188" name="Google Shape;188;p33"/>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189" name="Google Shape;189;p33"/>
          <p:cNvSpPr txBox="1"/>
          <p:nvPr/>
        </p:nvSpPr>
        <p:spPr>
          <a:xfrm>
            <a:off x="502325" y="3134200"/>
            <a:ext cx="701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Let’s take a look at the SVM model!</a:t>
            </a:r>
            <a:endParaRPr sz="1500"/>
          </a:p>
        </p:txBody>
      </p:sp>
      <p:sp>
        <p:nvSpPr>
          <p:cNvPr id="190" name="Google Shape;190;p33"/>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Classification models</a:t>
            </a:r>
            <a:endParaRPr/>
          </a:p>
        </p:txBody>
      </p:sp>
      <p:sp>
        <p:nvSpPr>
          <p:cNvPr id="196" name="Google Shape;196;p34"/>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Support Vector</a:t>
            </a:r>
            <a:r>
              <a:rPr lang="en"/>
              <a:t> Machine</a:t>
            </a:r>
            <a:endParaRPr/>
          </a:p>
        </p:txBody>
      </p:sp>
      <p:pic>
        <p:nvPicPr>
          <p:cNvPr id="197" name="Google Shape;197;p34"/>
          <p:cNvPicPr preferRelativeResize="0"/>
          <p:nvPr/>
        </p:nvPicPr>
        <p:blipFill>
          <a:blip r:embed="rId3">
            <a:alphaModFix/>
          </a:blip>
          <a:stretch>
            <a:fillRect/>
          </a:stretch>
        </p:blipFill>
        <p:spPr>
          <a:xfrm>
            <a:off x="2324425" y="1681575"/>
            <a:ext cx="3498274" cy="2875574"/>
          </a:xfrm>
          <a:prstGeom prst="rect">
            <a:avLst/>
          </a:prstGeom>
          <a:noFill/>
          <a:ln>
            <a:noFill/>
          </a:ln>
        </p:spPr>
      </p:pic>
      <p:sp>
        <p:nvSpPr>
          <p:cNvPr id="198" name="Google Shape;198;p34"/>
          <p:cNvSpPr txBox="1"/>
          <p:nvPr/>
        </p:nvSpPr>
        <p:spPr>
          <a:xfrm>
            <a:off x="2483325" y="16815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199" name="Google Shape;199;p34"/>
          <p:cNvSpPr txBox="1"/>
          <p:nvPr/>
        </p:nvSpPr>
        <p:spPr>
          <a:xfrm>
            <a:off x="5295925" y="43880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200" name="Google Shape;200;p34"/>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Classification models</a:t>
            </a:r>
            <a:endParaRPr/>
          </a:p>
        </p:txBody>
      </p:sp>
      <p:sp>
        <p:nvSpPr>
          <p:cNvPr id="206" name="Google Shape;206;p35"/>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Kernel</a:t>
            </a:r>
            <a:r>
              <a:rPr lang="en"/>
              <a:t> SVM</a:t>
            </a:r>
            <a:endParaRPr/>
          </a:p>
        </p:txBody>
      </p:sp>
      <p:pic>
        <p:nvPicPr>
          <p:cNvPr id="207" name="Google Shape;207;p35"/>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208" name="Google Shape;208;p35"/>
          <p:cNvSpPr txBox="1"/>
          <p:nvPr/>
        </p:nvSpPr>
        <p:spPr>
          <a:xfrm>
            <a:off x="5037375" y="159992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How do you deal with non-linear data sets?</a:t>
            </a:r>
            <a:endParaRPr/>
          </a:p>
        </p:txBody>
      </p:sp>
      <p:sp>
        <p:nvSpPr>
          <p:cNvPr id="209" name="Google Shape;209;p35"/>
          <p:cNvSpPr txBox="1"/>
          <p:nvPr/>
        </p:nvSpPr>
        <p:spPr>
          <a:xfrm>
            <a:off x="5037375" y="2242775"/>
            <a:ext cx="407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apply the kernel trick. This maps the data over to a higher dimension where a linear split can be made</a:t>
            </a:r>
            <a:endParaRPr/>
          </a:p>
        </p:txBody>
      </p:sp>
      <p:sp>
        <p:nvSpPr>
          <p:cNvPr id="210" name="Google Shape;210;p35"/>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211" name="Google Shape;211;p35"/>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212" name="Google Shape;212;p35"/>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Classification models</a:t>
            </a:r>
            <a:endParaRPr/>
          </a:p>
        </p:txBody>
      </p:sp>
      <p:sp>
        <p:nvSpPr>
          <p:cNvPr id="218" name="Google Shape;218;p36"/>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Kernel SVM</a:t>
            </a:r>
            <a:endParaRPr/>
          </a:p>
        </p:txBody>
      </p:sp>
      <p:pic>
        <p:nvPicPr>
          <p:cNvPr id="219" name="Google Shape;219;p36"/>
          <p:cNvPicPr preferRelativeResize="0"/>
          <p:nvPr/>
        </p:nvPicPr>
        <p:blipFill>
          <a:blip r:embed="rId3">
            <a:alphaModFix/>
          </a:blip>
          <a:stretch>
            <a:fillRect/>
          </a:stretch>
        </p:blipFill>
        <p:spPr>
          <a:xfrm>
            <a:off x="484925" y="1741400"/>
            <a:ext cx="2899384" cy="2383274"/>
          </a:xfrm>
          <a:prstGeom prst="rect">
            <a:avLst/>
          </a:prstGeom>
          <a:noFill/>
          <a:ln>
            <a:noFill/>
          </a:ln>
        </p:spPr>
      </p:pic>
      <p:pic>
        <p:nvPicPr>
          <p:cNvPr id="220" name="Google Shape;220;p36"/>
          <p:cNvPicPr preferRelativeResize="0"/>
          <p:nvPr/>
        </p:nvPicPr>
        <p:blipFill>
          <a:blip r:embed="rId4">
            <a:alphaModFix/>
          </a:blip>
          <a:stretch>
            <a:fillRect/>
          </a:stretch>
        </p:blipFill>
        <p:spPr>
          <a:xfrm>
            <a:off x="5433250" y="1741399"/>
            <a:ext cx="3135161" cy="2383274"/>
          </a:xfrm>
          <a:prstGeom prst="rect">
            <a:avLst/>
          </a:prstGeom>
          <a:noFill/>
          <a:ln>
            <a:noFill/>
          </a:ln>
        </p:spPr>
      </p:pic>
      <p:sp>
        <p:nvSpPr>
          <p:cNvPr id="221" name="Google Shape;221;p36"/>
          <p:cNvSpPr/>
          <p:nvPr/>
        </p:nvSpPr>
        <p:spPr>
          <a:xfrm>
            <a:off x="3650675" y="2571750"/>
            <a:ext cx="1422000" cy="461700"/>
          </a:xfrm>
          <a:prstGeom prst="rightArrow">
            <a:avLst>
              <a:gd fmla="val 50000" name="adj1"/>
              <a:gd fmla="val 50000" name="adj2"/>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txBox="1"/>
          <p:nvPr/>
        </p:nvSpPr>
        <p:spPr>
          <a:xfrm>
            <a:off x="650900" y="1776775"/>
            <a:ext cx="5730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Texture</a:t>
            </a:r>
            <a:endParaRPr sz="900"/>
          </a:p>
        </p:txBody>
      </p:sp>
      <p:sp>
        <p:nvSpPr>
          <p:cNvPr id="223" name="Google Shape;223;p36"/>
          <p:cNvSpPr txBox="1"/>
          <p:nvPr/>
        </p:nvSpPr>
        <p:spPr>
          <a:xfrm>
            <a:off x="6763850" y="1741400"/>
            <a:ext cx="6294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Texture</a:t>
            </a:r>
            <a:endParaRPr sz="900"/>
          </a:p>
        </p:txBody>
      </p:sp>
      <p:sp>
        <p:nvSpPr>
          <p:cNvPr id="224" name="Google Shape;224;p36"/>
          <p:cNvSpPr txBox="1"/>
          <p:nvPr/>
        </p:nvSpPr>
        <p:spPr>
          <a:xfrm>
            <a:off x="3024825" y="3987975"/>
            <a:ext cx="5730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Shape</a:t>
            </a:r>
            <a:endParaRPr sz="900"/>
          </a:p>
        </p:txBody>
      </p:sp>
      <p:sp>
        <p:nvSpPr>
          <p:cNvPr id="225" name="Google Shape;225;p36"/>
          <p:cNvSpPr txBox="1"/>
          <p:nvPr/>
        </p:nvSpPr>
        <p:spPr>
          <a:xfrm>
            <a:off x="8313650" y="3913975"/>
            <a:ext cx="5730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Shape</a:t>
            </a:r>
            <a:endParaRPr sz="900"/>
          </a:p>
        </p:txBody>
      </p:sp>
      <p:sp>
        <p:nvSpPr>
          <p:cNvPr id="226" name="Google Shape;226;p36"/>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Implementation!</a:t>
            </a:r>
            <a:endParaRPr/>
          </a:p>
        </p:txBody>
      </p:sp>
      <p:sp>
        <p:nvSpPr>
          <p:cNvPr id="232" name="Google Shape;232;p37"/>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Kernel SVM</a:t>
            </a:r>
            <a:endParaRPr/>
          </a:p>
        </p:txBody>
      </p:sp>
      <p:pic>
        <p:nvPicPr>
          <p:cNvPr id="233" name="Google Shape;233;p37"/>
          <p:cNvPicPr preferRelativeResize="0"/>
          <p:nvPr/>
        </p:nvPicPr>
        <p:blipFill>
          <a:blip r:embed="rId3">
            <a:alphaModFix/>
          </a:blip>
          <a:stretch>
            <a:fillRect/>
          </a:stretch>
        </p:blipFill>
        <p:spPr>
          <a:xfrm>
            <a:off x="5458625" y="1550394"/>
            <a:ext cx="2002378" cy="2847132"/>
          </a:xfrm>
          <a:prstGeom prst="rect">
            <a:avLst/>
          </a:prstGeom>
          <a:noFill/>
          <a:ln>
            <a:noFill/>
          </a:ln>
        </p:spPr>
      </p:pic>
      <p:sp>
        <p:nvSpPr>
          <p:cNvPr id="234" name="Google Shape;234;p37"/>
          <p:cNvSpPr txBox="1"/>
          <p:nvPr/>
        </p:nvSpPr>
        <p:spPr>
          <a:xfrm>
            <a:off x="629675" y="1867800"/>
            <a:ext cx="4075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Imagine you are a data analyst </a:t>
            </a:r>
            <a:r>
              <a:rPr lang="en"/>
              <a:t>working</a:t>
            </a:r>
            <a:r>
              <a:rPr lang="en"/>
              <a:t> at Apple…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have been asked to analyse the probability of a customer purchasing the newest iPhone, given their age and estimated salary. </a:t>
            </a:r>
            <a:endParaRPr/>
          </a:p>
        </p:txBody>
      </p:sp>
      <p:sp>
        <p:nvSpPr>
          <p:cNvPr id="235" name="Google Shape;235;p37"/>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Types of ML models</a:t>
            </a:r>
            <a:endParaRPr/>
          </a:p>
        </p:txBody>
      </p:sp>
      <p:sp>
        <p:nvSpPr>
          <p:cNvPr id="241" name="Google Shape;241;p38"/>
          <p:cNvSpPr txBox="1"/>
          <p:nvPr>
            <p:ph idx="1" type="body"/>
          </p:nvPr>
        </p:nvSpPr>
        <p:spPr>
          <a:xfrm>
            <a:off x="5161975" y="2634901"/>
            <a:ext cx="2847900" cy="1417500"/>
          </a:xfrm>
          <a:prstGeom prst="rect">
            <a:avLst/>
          </a:prstGeom>
          <a:solidFill>
            <a:schemeClr val="lt1"/>
          </a:solidFill>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rgbClr val="FF9900"/>
                </a:solidFill>
              </a:rPr>
              <a:t>Use the link in the chat to explore the implementation of this model!</a:t>
            </a:r>
            <a:endParaRPr>
              <a:solidFill>
                <a:srgbClr val="FF9900"/>
              </a:solidFill>
            </a:endParaRPr>
          </a:p>
        </p:txBody>
      </p:sp>
      <p:sp>
        <p:nvSpPr>
          <p:cNvPr id="242" name="Google Shape;242;p38"/>
          <p:cNvSpPr txBox="1"/>
          <p:nvPr>
            <p:ph idx="2" type="subTitle"/>
          </p:nvPr>
        </p:nvSpPr>
        <p:spPr>
          <a:xfrm>
            <a:off x="5155227" y="1554200"/>
            <a:ext cx="2861400" cy="569400"/>
          </a:xfrm>
          <a:prstGeom prst="rect">
            <a:avLst/>
          </a:prstGeom>
          <a:solidFill>
            <a:schemeClr val="lt1"/>
          </a:solidFill>
        </p:spPr>
        <p:txBody>
          <a:bodyPr anchorCtr="0" anchor="t" bIns="91425" lIns="91425" spcFirstLastPara="1" rIns="91425" wrap="square" tIns="91425">
            <a:spAutoFit/>
          </a:bodyPr>
          <a:lstStyle/>
          <a:p>
            <a:pPr indent="0" lvl="0" marL="0" rtl="0" algn="l">
              <a:spcBef>
                <a:spcPts val="0"/>
              </a:spcBef>
              <a:spcAft>
                <a:spcPts val="1200"/>
              </a:spcAft>
              <a:buNone/>
            </a:pPr>
            <a:r>
              <a:rPr lang="en" sz="2500"/>
              <a:t>Kernel SVM</a:t>
            </a:r>
            <a:endParaRPr sz="2500"/>
          </a:p>
        </p:txBody>
      </p:sp>
      <p:pic>
        <p:nvPicPr>
          <p:cNvPr id="243" name="Google Shape;243;p38"/>
          <p:cNvPicPr preferRelativeResize="0"/>
          <p:nvPr/>
        </p:nvPicPr>
        <p:blipFill>
          <a:blip r:embed="rId3">
            <a:alphaModFix/>
          </a:blip>
          <a:stretch>
            <a:fillRect/>
          </a:stretch>
        </p:blipFill>
        <p:spPr>
          <a:xfrm>
            <a:off x="152400" y="1359500"/>
            <a:ext cx="4579226" cy="3306974"/>
          </a:xfrm>
          <a:prstGeom prst="rect">
            <a:avLst/>
          </a:prstGeom>
          <a:noFill/>
          <a:ln>
            <a:noFill/>
          </a:ln>
        </p:spPr>
      </p:pic>
      <p:pic>
        <p:nvPicPr>
          <p:cNvPr id="244" name="Google Shape;244;p38"/>
          <p:cNvPicPr preferRelativeResize="0"/>
          <p:nvPr/>
        </p:nvPicPr>
        <p:blipFill>
          <a:blip r:embed="rId4">
            <a:alphaModFix/>
          </a:blip>
          <a:stretch>
            <a:fillRect/>
          </a:stretch>
        </p:blipFill>
        <p:spPr>
          <a:xfrm>
            <a:off x="7354275" y="136700"/>
            <a:ext cx="1417500" cy="141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idx="1" type="body"/>
          </p:nvPr>
        </p:nvSpPr>
        <p:spPr>
          <a:xfrm>
            <a:off x="430106" y="1416969"/>
            <a:ext cx="8214900" cy="3143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Training Set</a:t>
            </a:r>
            <a:endParaRPr b="1">
              <a:latin typeface="Open Sans"/>
              <a:ea typeface="Open Sans"/>
              <a:cs typeface="Open Sans"/>
              <a:sym typeface="Open Sans"/>
            </a:endParaRPr>
          </a:p>
          <a:p>
            <a:pPr indent="-342900" lvl="0" marL="457200" rtl="0" algn="l">
              <a:spcBef>
                <a:spcPts val="1200"/>
              </a:spcBef>
              <a:spcAft>
                <a:spcPts val="0"/>
              </a:spcAft>
              <a:buSzPts val="1800"/>
              <a:buChar char="-"/>
            </a:pPr>
            <a:r>
              <a:rPr lang="en"/>
              <a:t>This is the set of data points that your ML model is being </a:t>
            </a:r>
            <a:r>
              <a:rPr lang="en"/>
              <a:t>trained on</a:t>
            </a:r>
            <a:endParaRPr/>
          </a:p>
          <a:p>
            <a:pPr indent="0" lvl="0" marL="0" rtl="0" algn="l">
              <a:spcBef>
                <a:spcPts val="1200"/>
              </a:spcBef>
              <a:spcAft>
                <a:spcPts val="0"/>
              </a:spcAft>
              <a:buNone/>
            </a:pPr>
            <a:r>
              <a:rPr b="1" lang="en">
                <a:latin typeface="Open Sans"/>
                <a:ea typeface="Open Sans"/>
                <a:cs typeface="Open Sans"/>
                <a:sym typeface="Open Sans"/>
              </a:rPr>
              <a:t>Validation Set</a:t>
            </a:r>
            <a:endParaRPr b="1">
              <a:latin typeface="Open Sans"/>
              <a:ea typeface="Open Sans"/>
              <a:cs typeface="Open Sans"/>
              <a:sym typeface="Open Sans"/>
            </a:endParaRPr>
          </a:p>
          <a:p>
            <a:pPr indent="-342900" lvl="0" marL="457200" rtl="0" algn="l">
              <a:spcBef>
                <a:spcPts val="1200"/>
              </a:spcBef>
              <a:spcAft>
                <a:spcPts val="0"/>
              </a:spcAft>
              <a:buSzPts val="1800"/>
              <a:buChar char="-"/>
            </a:pPr>
            <a:r>
              <a:rPr lang="en"/>
              <a:t>This is a set of data points that you use for a preliminary test of an ML model</a:t>
            </a:r>
            <a:endParaRPr/>
          </a:p>
          <a:p>
            <a:pPr indent="0" lvl="0" marL="0" rtl="0" algn="l">
              <a:spcBef>
                <a:spcPts val="1200"/>
              </a:spcBef>
              <a:spcAft>
                <a:spcPts val="0"/>
              </a:spcAft>
              <a:buNone/>
            </a:pPr>
            <a:r>
              <a:rPr b="1" lang="en">
                <a:latin typeface="Open Sans"/>
                <a:ea typeface="Open Sans"/>
                <a:cs typeface="Open Sans"/>
                <a:sym typeface="Open Sans"/>
              </a:rPr>
              <a:t>Test Set</a:t>
            </a:r>
            <a:endParaRPr b="1">
              <a:latin typeface="Open Sans"/>
              <a:ea typeface="Open Sans"/>
              <a:cs typeface="Open Sans"/>
              <a:sym typeface="Open Sans"/>
            </a:endParaRPr>
          </a:p>
          <a:p>
            <a:pPr indent="-342900" lvl="0" marL="457200" rtl="0" algn="l">
              <a:spcBef>
                <a:spcPts val="1200"/>
              </a:spcBef>
              <a:spcAft>
                <a:spcPts val="0"/>
              </a:spcAft>
              <a:buSzPts val="1800"/>
              <a:buChar char="-"/>
            </a:pPr>
            <a:r>
              <a:rPr lang="en"/>
              <a:t>This is the actual dataset that your ML model will be tested on</a:t>
            </a:r>
            <a:endParaRPr/>
          </a:p>
        </p:txBody>
      </p:sp>
      <p:sp>
        <p:nvSpPr>
          <p:cNvPr id="250" name="Google Shape;250;p39"/>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Training Set vs Validation set vs Test Set</a:t>
            </a:r>
            <a:endParaRPr/>
          </a:p>
        </p:txBody>
      </p:sp>
      <p:sp>
        <p:nvSpPr>
          <p:cNvPr id="251" name="Google Shape;251;p39"/>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2"/>
          <p:cNvSpPr txBox="1"/>
          <p:nvPr>
            <p:ph idx="1" type="body"/>
          </p:nvPr>
        </p:nvSpPr>
        <p:spPr>
          <a:xfrm>
            <a:off x="929095" y="3745950"/>
            <a:ext cx="2848200" cy="461700"/>
          </a:xfrm>
          <a:prstGeom prst="rect">
            <a:avLst/>
          </a:prstGeom>
        </p:spPr>
        <p:txBody>
          <a:bodyPr anchorCtr="0" anchor="t" bIns="91425" lIns="91425" spcFirstLastPara="1" rIns="91425" wrap="square" tIns="91425">
            <a:spAutoFit/>
          </a:bodyPr>
          <a:lstStyle/>
          <a:p>
            <a:pPr indent="457200" lvl="0" marL="457200" rtl="0" algn="l">
              <a:spcBef>
                <a:spcPts val="0"/>
              </a:spcBef>
              <a:spcAft>
                <a:spcPts val="1200"/>
              </a:spcAft>
              <a:buNone/>
            </a:pPr>
            <a:r>
              <a:rPr lang="en">
                <a:solidFill>
                  <a:schemeClr val="dk1"/>
                </a:solidFill>
              </a:rPr>
              <a:t>BRIAN		       </a:t>
            </a:r>
            <a:endParaRPr>
              <a:solidFill>
                <a:schemeClr val="dk1"/>
              </a:solidFill>
            </a:endParaRPr>
          </a:p>
        </p:txBody>
      </p:sp>
      <p:sp>
        <p:nvSpPr>
          <p:cNvPr id="95" name="Google Shape;95;p22"/>
          <p:cNvSpPr txBox="1"/>
          <p:nvPr>
            <p:ph type="title"/>
          </p:nvPr>
        </p:nvSpPr>
        <p:spPr>
          <a:xfrm>
            <a:off x="854513" y="1178831"/>
            <a:ext cx="54534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Introduction</a:t>
            </a:r>
            <a:endParaRPr/>
          </a:p>
        </p:txBody>
      </p:sp>
      <p:sp>
        <p:nvSpPr>
          <p:cNvPr id="96" name="Google Shape;96;p22"/>
          <p:cNvSpPr/>
          <p:nvPr/>
        </p:nvSpPr>
        <p:spPr>
          <a:xfrm>
            <a:off x="5016250" y="2409738"/>
            <a:ext cx="906600" cy="8286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22"/>
          <p:cNvPicPr preferRelativeResize="0"/>
          <p:nvPr/>
        </p:nvPicPr>
        <p:blipFill rotWithShape="1">
          <a:blip r:embed="rId3">
            <a:alphaModFix/>
          </a:blip>
          <a:srcRect b="44395" l="11342" r="11342" t="5917"/>
          <a:stretch/>
        </p:blipFill>
        <p:spPr>
          <a:xfrm>
            <a:off x="4779700" y="2228549"/>
            <a:ext cx="1379700" cy="1330500"/>
          </a:xfrm>
          <a:prstGeom prst="ellipse">
            <a:avLst/>
          </a:prstGeom>
          <a:noFill/>
          <a:ln>
            <a:noFill/>
          </a:ln>
        </p:spPr>
      </p:pic>
      <p:pic>
        <p:nvPicPr>
          <p:cNvPr id="98" name="Google Shape;98;p22"/>
          <p:cNvPicPr preferRelativeResize="0"/>
          <p:nvPr/>
        </p:nvPicPr>
        <p:blipFill>
          <a:blip r:embed="rId4">
            <a:alphaModFix/>
          </a:blip>
          <a:stretch>
            <a:fillRect/>
          </a:stretch>
        </p:blipFill>
        <p:spPr>
          <a:xfrm>
            <a:off x="1628575" y="2203950"/>
            <a:ext cx="1379700" cy="1379724"/>
          </a:xfrm>
          <a:prstGeom prst="rect">
            <a:avLst/>
          </a:prstGeom>
          <a:noFill/>
          <a:ln>
            <a:noFill/>
          </a:ln>
        </p:spPr>
      </p:pic>
      <p:sp>
        <p:nvSpPr>
          <p:cNvPr id="99" name="Google Shape;99;p22"/>
          <p:cNvSpPr txBox="1"/>
          <p:nvPr>
            <p:ph idx="1" type="body"/>
          </p:nvPr>
        </p:nvSpPr>
        <p:spPr>
          <a:xfrm>
            <a:off x="5016247" y="3745975"/>
            <a:ext cx="1088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dk1"/>
                </a:solidFill>
              </a:rPr>
              <a:t>JISHNU</a:t>
            </a:r>
            <a:r>
              <a:rPr lang="en">
                <a:solidFill>
                  <a:schemeClr val="dk1"/>
                </a:solidFill>
              </a:rPr>
              <a:t>       </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Confusion Matrix</a:t>
            </a:r>
            <a:endParaRPr/>
          </a:p>
        </p:txBody>
      </p:sp>
      <p:pic>
        <p:nvPicPr>
          <p:cNvPr id="257" name="Google Shape;257;p40"/>
          <p:cNvPicPr preferRelativeResize="0"/>
          <p:nvPr/>
        </p:nvPicPr>
        <p:blipFill>
          <a:blip r:embed="rId3">
            <a:alphaModFix/>
          </a:blip>
          <a:stretch>
            <a:fillRect/>
          </a:stretch>
        </p:blipFill>
        <p:spPr>
          <a:xfrm>
            <a:off x="4005225" y="1345074"/>
            <a:ext cx="3958151" cy="2886500"/>
          </a:xfrm>
          <a:prstGeom prst="rect">
            <a:avLst/>
          </a:prstGeom>
          <a:noFill/>
          <a:ln>
            <a:noFill/>
          </a:ln>
        </p:spPr>
      </p:pic>
      <p:pic>
        <p:nvPicPr>
          <p:cNvPr id="258" name="Google Shape;258;p40"/>
          <p:cNvPicPr preferRelativeResize="0"/>
          <p:nvPr/>
        </p:nvPicPr>
        <p:blipFill>
          <a:blip r:embed="rId4">
            <a:alphaModFix/>
          </a:blip>
          <a:stretch>
            <a:fillRect/>
          </a:stretch>
        </p:blipFill>
        <p:spPr>
          <a:xfrm>
            <a:off x="805100" y="2218652"/>
            <a:ext cx="1751050" cy="986950"/>
          </a:xfrm>
          <a:prstGeom prst="rect">
            <a:avLst/>
          </a:prstGeom>
          <a:noFill/>
          <a:ln>
            <a:noFill/>
          </a:ln>
        </p:spPr>
      </p:pic>
      <p:sp>
        <p:nvSpPr>
          <p:cNvPr id="259" name="Google Shape;259;p40"/>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265" name="Google Shape;265;p41"/>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Naive Bayes</a:t>
            </a:r>
            <a:endParaRPr/>
          </a:p>
        </p:txBody>
      </p:sp>
      <p:pic>
        <p:nvPicPr>
          <p:cNvPr id="266" name="Google Shape;266;p41"/>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267" name="Google Shape;267;p41"/>
          <p:cNvSpPr txBox="1"/>
          <p:nvPr/>
        </p:nvSpPr>
        <p:spPr>
          <a:xfrm>
            <a:off x="5068800" y="1599925"/>
            <a:ext cx="407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 1:</a:t>
            </a:r>
            <a:r>
              <a:rPr lang="en"/>
              <a:t> Plot the existing data</a:t>
            </a:r>
            <a:endParaRPr/>
          </a:p>
          <a:p>
            <a:pPr indent="0" lvl="0" marL="0" rtl="0" algn="l">
              <a:spcBef>
                <a:spcPts val="0"/>
              </a:spcBef>
              <a:spcAft>
                <a:spcPts val="0"/>
              </a:spcAft>
              <a:buNone/>
            </a:pPr>
            <a:r>
              <a:rPr b="1" lang="en">
                <a:solidFill>
                  <a:schemeClr val="dk1"/>
                </a:solidFill>
              </a:rPr>
              <a:t>Step 2:</a:t>
            </a:r>
            <a:r>
              <a:rPr lang="en">
                <a:solidFill>
                  <a:schemeClr val="dk1"/>
                </a:solidFill>
              </a:rPr>
              <a:t> Add the new input data point to the plot</a:t>
            </a:r>
            <a:endParaRPr/>
          </a:p>
        </p:txBody>
      </p:sp>
      <p:sp>
        <p:nvSpPr>
          <p:cNvPr id="268" name="Google Shape;268;p41"/>
          <p:cNvSpPr txBox="1"/>
          <p:nvPr/>
        </p:nvSpPr>
        <p:spPr>
          <a:xfrm>
            <a:off x="5037375" y="22427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9" name="Google Shape;269;p41"/>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270" name="Google Shape;270;p41"/>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271" name="Google Shape;271;p41"/>
          <p:cNvSpPr/>
          <p:nvPr/>
        </p:nvSpPr>
        <p:spPr>
          <a:xfrm>
            <a:off x="3443100" y="2843400"/>
            <a:ext cx="338700" cy="289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278" name="Google Shape;278;p42"/>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Naive Bayes</a:t>
            </a:r>
            <a:endParaRPr/>
          </a:p>
        </p:txBody>
      </p:sp>
      <p:pic>
        <p:nvPicPr>
          <p:cNvPr id="279" name="Google Shape;279;p42"/>
          <p:cNvPicPr preferRelativeResize="0"/>
          <p:nvPr/>
        </p:nvPicPr>
        <p:blipFill>
          <a:blip r:embed="rId3">
            <a:alphaModFix/>
          </a:blip>
          <a:stretch>
            <a:fillRect/>
          </a:stretch>
        </p:blipFill>
        <p:spPr>
          <a:xfrm>
            <a:off x="930625" y="1569075"/>
            <a:ext cx="3689325" cy="3032600"/>
          </a:xfrm>
          <a:prstGeom prst="rect">
            <a:avLst/>
          </a:prstGeom>
          <a:noFill/>
          <a:ln>
            <a:noFill/>
          </a:ln>
        </p:spPr>
      </p:pic>
      <p:sp>
        <p:nvSpPr>
          <p:cNvPr id="280" name="Google Shape;280;p42"/>
          <p:cNvSpPr txBox="1"/>
          <p:nvPr/>
        </p:nvSpPr>
        <p:spPr>
          <a:xfrm>
            <a:off x="5037375" y="1599925"/>
            <a:ext cx="407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 1:</a:t>
            </a:r>
            <a:r>
              <a:rPr lang="en"/>
              <a:t> Plot the existing data</a:t>
            </a:r>
            <a:endParaRPr/>
          </a:p>
          <a:p>
            <a:pPr indent="0" lvl="0" marL="0" rtl="0" algn="l">
              <a:spcBef>
                <a:spcPts val="0"/>
              </a:spcBef>
              <a:spcAft>
                <a:spcPts val="0"/>
              </a:spcAft>
              <a:buNone/>
            </a:pPr>
            <a:r>
              <a:rPr b="1" lang="en"/>
              <a:t>Step 2:</a:t>
            </a:r>
            <a:r>
              <a:rPr lang="en"/>
              <a:t> Add the new input data point to the plot</a:t>
            </a:r>
            <a:endParaRPr/>
          </a:p>
        </p:txBody>
      </p:sp>
      <p:sp>
        <p:nvSpPr>
          <p:cNvPr id="281" name="Google Shape;281;p42"/>
          <p:cNvSpPr txBox="1"/>
          <p:nvPr/>
        </p:nvSpPr>
        <p:spPr>
          <a:xfrm>
            <a:off x="5037375" y="22427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2" name="Google Shape;282;p42"/>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283" name="Google Shape;283;p42"/>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284" name="Google Shape;284;p42"/>
          <p:cNvSpPr/>
          <p:nvPr/>
        </p:nvSpPr>
        <p:spPr>
          <a:xfrm>
            <a:off x="3513675" y="2899825"/>
            <a:ext cx="240000" cy="218700"/>
          </a:xfrm>
          <a:prstGeom prst="smileyFace">
            <a:avLst>
              <a:gd fmla="val 4653"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291" name="Google Shape;291;p43"/>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Naive Bayes</a:t>
            </a:r>
            <a:endParaRPr/>
          </a:p>
        </p:txBody>
      </p:sp>
      <p:pic>
        <p:nvPicPr>
          <p:cNvPr id="292" name="Google Shape;292;p43"/>
          <p:cNvPicPr preferRelativeResize="0"/>
          <p:nvPr/>
        </p:nvPicPr>
        <p:blipFill>
          <a:blip r:embed="rId3">
            <a:alphaModFix/>
          </a:blip>
          <a:stretch>
            <a:fillRect/>
          </a:stretch>
        </p:blipFill>
        <p:spPr>
          <a:xfrm>
            <a:off x="930625" y="1571700"/>
            <a:ext cx="3689325" cy="3032600"/>
          </a:xfrm>
          <a:prstGeom prst="rect">
            <a:avLst/>
          </a:prstGeom>
          <a:noFill/>
          <a:ln>
            <a:noFill/>
          </a:ln>
        </p:spPr>
      </p:pic>
      <p:sp>
        <p:nvSpPr>
          <p:cNvPr id="293" name="Google Shape;293;p43"/>
          <p:cNvSpPr txBox="1"/>
          <p:nvPr/>
        </p:nvSpPr>
        <p:spPr>
          <a:xfrm>
            <a:off x="5037375" y="1599925"/>
            <a:ext cx="4075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 1:</a:t>
            </a:r>
            <a:r>
              <a:rPr lang="en"/>
              <a:t> Plot the existing data</a:t>
            </a:r>
            <a:endParaRPr/>
          </a:p>
          <a:p>
            <a:pPr indent="0" lvl="0" marL="0" rtl="0" algn="l">
              <a:spcBef>
                <a:spcPts val="0"/>
              </a:spcBef>
              <a:spcAft>
                <a:spcPts val="0"/>
              </a:spcAft>
              <a:buNone/>
            </a:pPr>
            <a:r>
              <a:rPr b="1" lang="en"/>
              <a:t>Step 2:</a:t>
            </a:r>
            <a:r>
              <a:rPr lang="en"/>
              <a:t> Add the new input data point to the plot</a:t>
            </a:r>
            <a:endParaRPr/>
          </a:p>
          <a:p>
            <a:pPr indent="0" lvl="0" marL="0" rtl="0" algn="l">
              <a:spcBef>
                <a:spcPts val="0"/>
              </a:spcBef>
              <a:spcAft>
                <a:spcPts val="0"/>
              </a:spcAft>
              <a:buNone/>
            </a:pPr>
            <a:r>
              <a:rPr b="1" lang="en"/>
              <a:t>Step 3: </a:t>
            </a:r>
            <a:r>
              <a:rPr lang="en"/>
              <a:t>‘Draw’ a circle of radius, r around the new point</a:t>
            </a:r>
            <a:endParaRPr/>
          </a:p>
        </p:txBody>
      </p:sp>
      <p:sp>
        <p:nvSpPr>
          <p:cNvPr id="294" name="Google Shape;294;p43"/>
          <p:cNvSpPr txBox="1"/>
          <p:nvPr/>
        </p:nvSpPr>
        <p:spPr>
          <a:xfrm>
            <a:off x="5037375" y="22427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5" name="Google Shape;295;p43"/>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296" name="Google Shape;296;p43"/>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297" name="Google Shape;297;p43"/>
          <p:cNvSpPr/>
          <p:nvPr/>
        </p:nvSpPr>
        <p:spPr>
          <a:xfrm>
            <a:off x="2887575" y="2294725"/>
            <a:ext cx="1492200" cy="1428900"/>
          </a:xfrm>
          <a:prstGeom prst="ellipse">
            <a:avLst/>
          </a:prstGeom>
          <a:solidFill>
            <a:srgbClr val="EEEEEE">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3"/>
          <p:cNvSpPr/>
          <p:nvPr/>
        </p:nvSpPr>
        <p:spPr>
          <a:xfrm>
            <a:off x="3513675" y="2899825"/>
            <a:ext cx="240000" cy="218700"/>
          </a:xfrm>
          <a:prstGeom prst="smileyFace">
            <a:avLst>
              <a:gd fmla="val 4653"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305" name="Google Shape;305;p44"/>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Naive Bayes</a:t>
            </a:r>
            <a:endParaRPr/>
          </a:p>
        </p:txBody>
      </p:sp>
      <p:pic>
        <p:nvPicPr>
          <p:cNvPr id="306" name="Google Shape;306;p44"/>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307" name="Google Shape;307;p44"/>
          <p:cNvSpPr txBox="1"/>
          <p:nvPr/>
        </p:nvSpPr>
        <p:spPr>
          <a:xfrm>
            <a:off x="5037375" y="1599925"/>
            <a:ext cx="4075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 1:</a:t>
            </a:r>
            <a:r>
              <a:rPr lang="en"/>
              <a:t> Plot the existing data</a:t>
            </a:r>
            <a:endParaRPr/>
          </a:p>
          <a:p>
            <a:pPr indent="0" lvl="0" marL="0" rtl="0" algn="l">
              <a:spcBef>
                <a:spcPts val="0"/>
              </a:spcBef>
              <a:spcAft>
                <a:spcPts val="0"/>
              </a:spcAft>
              <a:buNone/>
            </a:pPr>
            <a:r>
              <a:rPr b="1" lang="en"/>
              <a:t>Step 2:</a:t>
            </a:r>
            <a:r>
              <a:rPr lang="en"/>
              <a:t> Add the new input data point to the plot</a:t>
            </a:r>
            <a:endParaRPr/>
          </a:p>
          <a:p>
            <a:pPr indent="0" lvl="0" marL="0" rtl="0" algn="l">
              <a:spcBef>
                <a:spcPts val="0"/>
              </a:spcBef>
              <a:spcAft>
                <a:spcPts val="0"/>
              </a:spcAft>
              <a:buNone/>
            </a:pPr>
            <a:r>
              <a:rPr b="1" lang="en"/>
              <a:t>Step 3: </a:t>
            </a:r>
            <a:r>
              <a:rPr lang="en"/>
              <a:t>‘Draw’ a circle of radius, r around the new point</a:t>
            </a:r>
            <a:endParaRPr/>
          </a:p>
          <a:p>
            <a:pPr indent="0" lvl="0" marL="0" rtl="0" algn="l">
              <a:spcBef>
                <a:spcPts val="0"/>
              </a:spcBef>
              <a:spcAft>
                <a:spcPts val="0"/>
              </a:spcAft>
              <a:buNone/>
            </a:pPr>
            <a:r>
              <a:rPr b="1" lang="en"/>
              <a:t>Step 4: </a:t>
            </a:r>
            <a:r>
              <a:rPr lang="en"/>
              <a:t>Count the number of data points within the circle that fall under each output class</a:t>
            </a:r>
            <a:endParaRPr/>
          </a:p>
        </p:txBody>
      </p:sp>
      <p:sp>
        <p:nvSpPr>
          <p:cNvPr id="308" name="Google Shape;308;p44"/>
          <p:cNvSpPr txBox="1"/>
          <p:nvPr/>
        </p:nvSpPr>
        <p:spPr>
          <a:xfrm>
            <a:off x="5037375" y="22427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9" name="Google Shape;309;p44"/>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310" name="Google Shape;310;p44"/>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311" name="Google Shape;311;p44"/>
          <p:cNvSpPr/>
          <p:nvPr/>
        </p:nvSpPr>
        <p:spPr>
          <a:xfrm>
            <a:off x="3513675" y="2899825"/>
            <a:ext cx="240000" cy="218700"/>
          </a:xfrm>
          <a:prstGeom prst="smileyFace">
            <a:avLst>
              <a:gd fmla="val 4653"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p:nvPr/>
        </p:nvSpPr>
        <p:spPr>
          <a:xfrm>
            <a:off x="2887575" y="2294725"/>
            <a:ext cx="1492200" cy="1428900"/>
          </a:xfrm>
          <a:prstGeom prst="ellipse">
            <a:avLst/>
          </a:prstGeom>
          <a:solidFill>
            <a:srgbClr val="EEEEEE">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4"/>
          <p:cNvSpPr txBox="1"/>
          <p:nvPr/>
        </p:nvSpPr>
        <p:spPr>
          <a:xfrm>
            <a:off x="5214075" y="3323175"/>
            <a:ext cx="2384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No. of yellow lemons: 3</a:t>
            </a:r>
            <a:endParaRPr>
              <a:solidFill>
                <a:srgbClr val="1155CC"/>
              </a:solidFill>
            </a:endParaRPr>
          </a:p>
          <a:p>
            <a:pPr indent="0" lvl="0" marL="0" rtl="0" algn="l">
              <a:spcBef>
                <a:spcPts val="0"/>
              </a:spcBef>
              <a:spcAft>
                <a:spcPts val="0"/>
              </a:spcAft>
              <a:buNone/>
            </a:pPr>
            <a:r>
              <a:rPr lang="en">
                <a:solidFill>
                  <a:srgbClr val="1155CC"/>
                </a:solidFill>
              </a:rPr>
              <a:t>No. of green apples: 9</a:t>
            </a:r>
            <a:endParaRPr>
              <a:solidFill>
                <a:srgbClr val="1155CC"/>
              </a:solidFill>
            </a:endParaRPr>
          </a:p>
          <a:p>
            <a:pPr indent="0" lvl="0" marL="0" rtl="0" algn="l">
              <a:spcBef>
                <a:spcPts val="0"/>
              </a:spcBef>
              <a:spcAft>
                <a:spcPts val="0"/>
              </a:spcAft>
              <a:buNone/>
            </a:pPr>
            <a:r>
              <a:rPr lang="en">
                <a:solidFill>
                  <a:srgbClr val="1155CC"/>
                </a:solidFill>
              </a:rPr>
              <a:t>Total no. of data points: 12</a:t>
            </a:r>
            <a:endParaRPr>
              <a:solidFill>
                <a:srgbClr val="1155CC"/>
              </a:solidFill>
            </a:endParaRPr>
          </a:p>
        </p:txBody>
      </p:sp>
      <p:sp>
        <p:nvSpPr>
          <p:cNvPr id="314" name="Google Shape;314;p44"/>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7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320" name="Google Shape;320;p45"/>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Naive Bayes</a:t>
            </a:r>
            <a:endParaRPr/>
          </a:p>
        </p:txBody>
      </p:sp>
      <p:pic>
        <p:nvPicPr>
          <p:cNvPr id="321" name="Google Shape;321;p45"/>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322" name="Google Shape;322;p45"/>
          <p:cNvSpPr txBox="1"/>
          <p:nvPr/>
        </p:nvSpPr>
        <p:spPr>
          <a:xfrm>
            <a:off x="5037375" y="1599925"/>
            <a:ext cx="4075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 1:</a:t>
            </a:r>
            <a:r>
              <a:rPr lang="en"/>
              <a:t> Plot the existing data</a:t>
            </a:r>
            <a:endParaRPr/>
          </a:p>
          <a:p>
            <a:pPr indent="0" lvl="0" marL="0" rtl="0" algn="l">
              <a:spcBef>
                <a:spcPts val="0"/>
              </a:spcBef>
              <a:spcAft>
                <a:spcPts val="0"/>
              </a:spcAft>
              <a:buNone/>
            </a:pPr>
            <a:r>
              <a:rPr b="1" lang="en"/>
              <a:t>Step 2:</a:t>
            </a:r>
            <a:r>
              <a:rPr lang="en"/>
              <a:t> Add the new input data point to the plot</a:t>
            </a:r>
            <a:endParaRPr/>
          </a:p>
          <a:p>
            <a:pPr indent="0" lvl="0" marL="0" rtl="0" algn="l">
              <a:spcBef>
                <a:spcPts val="0"/>
              </a:spcBef>
              <a:spcAft>
                <a:spcPts val="0"/>
              </a:spcAft>
              <a:buNone/>
            </a:pPr>
            <a:r>
              <a:rPr b="1" lang="en"/>
              <a:t>Step 3: </a:t>
            </a:r>
            <a:r>
              <a:rPr lang="en"/>
              <a:t>‘Draw’ a circle of radius, r around the new point</a:t>
            </a:r>
            <a:endParaRPr/>
          </a:p>
          <a:p>
            <a:pPr indent="0" lvl="0" marL="0" rtl="0" algn="l">
              <a:spcBef>
                <a:spcPts val="0"/>
              </a:spcBef>
              <a:spcAft>
                <a:spcPts val="0"/>
              </a:spcAft>
              <a:buNone/>
            </a:pPr>
            <a:r>
              <a:rPr b="1" lang="en"/>
              <a:t>Step 4: </a:t>
            </a:r>
            <a:r>
              <a:rPr lang="en"/>
              <a:t>Count the number of data points within the circle that fall under each output class</a:t>
            </a:r>
            <a:endParaRPr/>
          </a:p>
          <a:p>
            <a:pPr indent="0" lvl="0" marL="0" rtl="0" algn="l">
              <a:spcBef>
                <a:spcPts val="0"/>
              </a:spcBef>
              <a:spcAft>
                <a:spcPts val="0"/>
              </a:spcAft>
              <a:buNone/>
            </a:pPr>
            <a:r>
              <a:rPr b="1" lang="en"/>
              <a:t>Step 5: </a:t>
            </a:r>
            <a:r>
              <a:rPr lang="en"/>
              <a:t>Calculate the probability of the new input data point producing an output of either class</a:t>
            </a:r>
            <a:endParaRPr/>
          </a:p>
        </p:txBody>
      </p:sp>
      <p:sp>
        <p:nvSpPr>
          <p:cNvPr id="323" name="Google Shape;323;p45"/>
          <p:cNvSpPr txBox="1"/>
          <p:nvPr/>
        </p:nvSpPr>
        <p:spPr>
          <a:xfrm>
            <a:off x="5037375" y="22427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4" name="Google Shape;324;p45"/>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325" name="Google Shape;325;p45"/>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pic>
        <p:nvPicPr>
          <p:cNvPr id="326" name="Google Shape;326;p45"/>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327" name="Google Shape;327;p45"/>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328" name="Google Shape;328;p45"/>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329" name="Google Shape;329;p45"/>
          <p:cNvSpPr/>
          <p:nvPr/>
        </p:nvSpPr>
        <p:spPr>
          <a:xfrm>
            <a:off x="3513675" y="2899825"/>
            <a:ext cx="240000" cy="218700"/>
          </a:xfrm>
          <a:prstGeom prst="smileyFace">
            <a:avLst>
              <a:gd fmla="val 4653"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5"/>
          <p:cNvSpPr/>
          <p:nvPr/>
        </p:nvSpPr>
        <p:spPr>
          <a:xfrm>
            <a:off x="2887575" y="2294725"/>
            <a:ext cx="1492200" cy="1428900"/>
          </a:xfrm>
          <a:prstGeom prst="ellipse">
            <a:avLst/>
          </a:prstGeom>
          <a:solidFill>
            <a:srgbClr val="EEEEEE">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5030600" y="3619500"/>
            <a:ext cx="210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latin typeface="Roboto"/>
                <a:ea typeface="Roboto"/>
                <a:cs typeface="Roboto"/>
                <a:sym typeface="Roboto"/>
              </a:rPr>
              <a:t>P(lemon) = 3/12 = 25%</a:t>
            </a:r>
            <a:endParaRPr>
              <a:solidFill>
                <a:srgbClr val="1155CC"/>
              </a:solidFill>
              <a:latin typeface="Roboto"/>
              <a:ea typeface="Roboto"/>
              <a:cs typeface="Roboto"/>
              <a:sym typeface="Roboto"/>
            </a:endParaRPr>
          </a:p>
          <a:p>
            <a:pPr indent="0" lvl="0" marL="0" rtl="0" algn="l">
              <a:spcBef>
                <a:spcPts val="0"/>
              </a:spcBef>
              <a:spcAft>
                <a:spcPts val="0"/>
              </a:spcAft>
              <a:buNone/>
            </a:pPr>
            <a:r>
              <a:rPr lang="en">
                <a:solidFill>
                  <a:srgbClr val="1155CC"/>
                </a:solidFill>
                <a:latin typeface="Roboto"/>
                <a:ea typeface="Roboto"/>
                <a:cs typeface="Roboto"/>
                <a:sym typeface="Roboto"/>
              </a:rPr>
              <a:t>P(apple) = 9/12 = 75%</a:t>
            </a:r>
            <a:endParaRPr>
              <a:solidFill>
                <a:srgbClr val="1155CC"/>
              </a:solidFill>
              <a:latin typeface="Roboto"/>
              <a:ea typeface="Roboto"/>
              <a:cs typeface="Roboto"/>
              <a:sym typeface="Roboto"/>
            </a:endParaRPr>
          </a:p>
        </p:txBody>
      </p:sp>
      <p:sp>
        <p:nvSpPr>
          <p:cNvPr id="332" name="Google Shape;332;p45"/>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Classification models</a:t>
            </a:r>
            <a:endParaRPr/>
          </a:p>
        </p:txBody>
      </p:sp>
      <p:sp>
        <p:nvSpPr>
          <p:cNvPr id="338" name="Google Shape;338;p46"/>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Naive Bayes</a:t>
            </a:r>
            <a:endParaRPr/>
          </a:p>
        </p:txBody>
      </p:sp>
      <p:pic>
        <p:nvPicPr>
          <p:cNvPr id="339" name="Google Shape;339;p46"/>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340" name="Google Shape;340;p46"/>
          <p:cNvSpPr txBox="1"/>
          <p:nvPr/>
        </p:nvSpPr>
        <p:spPr>
          <a:xfrm>
            <a:off x="5037375" y="1599925"/>
            <a:ext cx="4075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Step 1:</a:t>
            </a:r>
            <a:r>
              <a:rPr lang="en"/>
              <a:t> Plot the existing data</a:t>
            </a:r>
            <a:endParaRPr/>
          </a:p>
          <a:p>
            <a:pPr indent="0" lvl="0" marL="0" rtl="0" algn="l">
              <a:spcBef>
                <a:spcPts val="0"/>
              </a:spcBef>
              <a:spcAft>
                <a:spcPts val="0"/>
              </a:spcAft>
              <a:buNone/>
            </a:pPr>
            <a:r>
              <a:rPr b="1" lang="en"/>
              <a:t>Step 2:</a:t>
            </a:r>
            <a:r>
              <a:rPr lang="en"/>
              <a:t> Add the new input data point to the plot</a:t>
            </a:r>
            <a:endParaRPr/>
          </a:p>
          <a:p>
            <a:pPr indent="0" lvl="0" marL="0" rtl="0" algn="l">
              <a:spcBef>
                <a:spcPts val="0"/>
              </a:spcBef>
              <a:spcAft>
                <a:spcPts val="0"/>
              </a:spcAft>
              <a:buNone/>
            </a:pPr>
            <a:r>
              <a:rPr b="1" lang="en"/>
              <a:t>Step 3: </a:t>
            </a:r>
            <a:r>
              <a:rPr lang="en"/>
              <a:t>‘Draw’ a circle of radius, r around the new point</a:t>
            </a:r>
            <a:endParaRPr/>
          </a:p>
          <a:p>
            <a:pPr indent="0" lvl="0" marL="0" rtl="0" algn="l">
              <a:spcBef>
                <a:spcPts val="0"/>
              </a:spcBef>
              <a:spcAft>
                <a:spcPts val="0"/>
              </a:spcAft>
              <a:buNone/>
            </a:pPr>
            <a:r>
              <a:rPr b="1" lang="en"/>
              <a:t>Step 4: </a:t>
            </a:r>
            <a:r>
              <a:rPr lang="en"/>
              <a:t>Count the number of data points within the circle that fall under each output class</a:t>
            </a:r>
            <a:endParaRPr/>
          </a:p>
          <a:p>
            <a:pPr indent="0" lvl="0" marL="0" rtl="0" algn="l">
              <a:spcBef>
                <a:spcPts val="0"/>
              </a:spcBef>
              <a:spcAft>
                <a:spcPts val="0"/>
              </a:spcAft>
              <a:buNone/>
            </a:pPr>
            <a:r>
              <a:rPr b="1" lang="en"/>
              <a:t>Step 5: </a:t>
            </a:r>
            <a:r>
              <a:rPr lang="en"/>
              <a:t>Calculate the probability of the new input data point producing an output of each class</a:t>
            </a:r>
            <a:endParaRPr/>
          </a:p>
          <a:p>
            <a:pPr indent="0" lvl="0" marL="0" rtl="0" algn="l">
              <a:spcBef>
                <a:spcPts val="0"/>
              </a:spcBef>
              <a:spcAft>
                <a:spcPts val="0"/>
              </a:spcAft>
              <a:buNone/>
            </a:pPr>
            <a:r>
              <a:rPr b="1" lang="en"/>
              <a:t>Step 6: </a:t>
            </a:r>
            <a:r>
              <a:rPr lang="en"/>
              <a:t>Assign the predicted output to be the most likely output based on the calculations in step 5</a:t>
            </a:r>
            <a:endParaRPr/>
          </a:p>
        </p:txBody>
      </p:sp>
      <p:sp>
        <p:nvSpPr>
          <p:cNvPr id="341" name="Google Shape;341;p46"/>
          <p:cNvSpPr txBox="1"/>
          <p:nvPr/>
        </p:nvSpPr>
        <p:spPr>
          <a:xfrm>
            <a:off x="5037375" y="2242775"/>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2" name="Google Shape;342;p46"/>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343" name="Google Shape;343;p46"/>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pic>
        <p:nvPicPr>
          <p:cNvPr id="344" name="Google Shape;344;p46"/>
          <p:cNvPicPr preferRelativeResize="0"/>
          <p:nvPr/>
        </p:nvPicPr>
        <p:blipFill>
          <a:blip r:embed="rId3">
            <a:alphaModFix/>
          </a:blip>
          <a:stretch>
            <a:fillRect/>
          </a:stretch>
        </p:blipFill>
        <p:spPr>
          <a:xfrm>
            <a:off x="930625" y="1543325"/>
            <a:ext cx="3689325" cy="3032600"/>
          </a:xfrm>
          <a:prstGeom prst="rect">
            <a:avLst/>
          </a:prstGeom>
          <a:noFill/>
          <a:ln>
            <a:noFill/>
          </a:ln>
        </p:spPr>
      </p:pic>
      <p:sp>
        <p:nvSpPr>
          <p:cNvPr id="345" name="Google Shape;345;p46"/>
          <p:cNvSpPr txBox="1"/>
          <p:nvPr/>
        </p:nvSpPr>
        <p:spPr>
          <a:xfrm>
            <a:off x="1132025" y="154332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Texture</a:t>
            </a:r>
            <a:endParaRPr sz="1100"/>
          </a:p>
        </p:txBody>
      </p:sp>
      <p:sp>
        <p:nvSpPr>
          <p:cNvPr id="346" name="Google Shape;346;p46"/>
          <p:cNvSpPr txBox="1"/>
          <p:nvPr/>
        </p:nvSpPr>
        <p:spPr>
          <a:xfrm>
            <a:off x="4156850" y="4402175"/>
            <a:ext cx="651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Shape</a:t>
            </a:r>
            <a:endParaRPr sz="1100"/>
          </a:p>
        </p:txBody>
      </p:sp>
      <p:sp>
        <p:nvSpPr>
          <p:cNvPr id="347" name="Google Shape;347;p46"/>
          <p:cNvSpPr/>
          <p:nvPr/>
        </p:nvSpPr>
        <p:spPr>
          <a:xfrm>
            <a:off x="3513675" y="2899825"/>
            <a:ext cx="240000" cy="218700"/>
          </a:xfrm>
          <a:prstGeom prst="smileyFace">
            <a:avLst>
              <a:gd fmla="val 4653"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6"/>
          <p:cNvSpPr/>
          <p:nvPr/>
        </p:nvSpPr>
        <p:spPr>
          <a:xfrm>
            <a:off x="2887575" y="2294725"/>
            <a:ext cx="1492200" cy="1428900"/>
          </a:xfrm>
          <a:prstGeom prst="ellipse">
            <a:avLst/>
          </a:prstGeom>
          <a:solidFill>
            <a:srgbClr val="EEEEEE">
              <a:alpha val="0"/>
            </a:srgbClr>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6"/>
          <p:cNvSpPr txBox="1"/>
          <p:nvPr/>
        </p:nvSpPr>
        <p:spPr>
          <a:xfrm>
            <a:off x="5037375" y="4155025"/>
            <a:ext cx="22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155CC"/>
                </a:solidFill>
              </a:rPr>
              <a:t>Predicted Output: </a:t>
            </a:r>
            <a:r>
              <a:rPr lang="en">
                <a:solidFill>
                  <a:srgbClr val="1155CC"/>
                </a:solidFill>
              </a:rPr>
              <a:t>Apple</a:t>
            </a:r>
            <a:endParaRPr>
              <a:solidFill>
                <a:srgbClr val="1155CC"/>
              </a:solidFill>
            </a:endParaRPr>
          </a:p>
        </p:txBody>
      </p:sp>
      <p:sp>
        <p:nvSpPr>
          <p:cNvPr id="350" name="Google Shape;350;p46"/>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idx="1" type="body"/>
          </p:nvPr>
        </p:nvSpPr>
        <p:spPr>
          <a:xfrm>
            <a:off x="451256" y="1529869"/>
            <a:ext cx="8214900" cy="173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The ML model does not actually draw circles, it merely uses the </a:t>
            </a:r>
            <a:r>
              <a:rPr lang="en" u="sng"/>
              <a:t>distance between points</a:t>
            </a:r>
            <a:r>
              <a:rPr lang="en"/>
              <a:t> and compares them with the radius of the circle (thus the model is not restricted to 2 dimensions)</a:t>
            </a:r>
            <a:endParaRPr/>
          </a:p>
          <a:p>
            <a:pPr indent="-342900" lvl="0" marL="457200" rtl="0" algn="l">
              <a:spcBef>
                <a:spcPts val="0"/>
              </a:spcBef>
              <a:spcAft>
                <a:spcPts val="0"/>
              </a:spcAft>
              <a:buSzPts val="1800"/>
              <a:buChar char="-"/>
            </a:pPr>
            <a:r>
              <a:rPr lang="en"/>
              <a:t>The magnitude of the radius can affect the values of the predictions, especially for more questionable inputs or complex datasets</a:t>
            </a:r>
            <a:endParaRPr/>
          </a:p>
        </p:txBody>
      </p:sp>
      <p:sp>
        <p:nvSpPr>
          <p:cNvPr id="356" name="Google Shape;356;p47"/>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Things to note!</a:t>
            </a:r>
            <a:endParaRPr/>
          </a:p>
        </p:txBody>
      </p:sp>
      <p:sp>
        <p:nvSpPr>
          <p:cNvPr id="357" name="Google Shape;357;p47"/>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1811841" y="1515478"/>
            <a:ext cx="5464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Q&amp;A</a:t>
            </a:r>
            <a:endParaRPr/>
          </a:p>
        </p:txBody>
      </p:sp>
      <p:sp>
        <p:nvSpPr>
          <p:cNvPr id="363" name="Google Shape;363;p48"/>
          <p:cNvSpPr txBox="1"/>
          <p:nvPr/>
        </p:nvSpPr>
        <p:spPr>
          <a:xfrm>
            <a:off x="1654350" y="2105525"/>
            <a:ext cx="5263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364" name="Google Shape;364;p48"/>
          <p:cNvSpPr txBox="1"/>
          <p:nvPr/>
        </p:nvSpPr>
        <p:spPr>
          <a:xfrm>
            <a:off x="1826375" y="2474175"/>
            <a:ext cx="5464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Head to</a:t>
            </a:r>
            <a:r>
              <a:rPr lang="en" sz="1600">
                <a:solidFill>
                  <a:srgbClr val="FF0000"/>
                </a:solidFill>
              </a:rPr>
              <a:t> </a:t>
            </a:r>
            <a:r>
              <a:rPr lang="en" sz="1600" u="sng">
                <a:solidFill>
                  <a:schemeClr val="hlink"/>
                </a:solidFill>
                <a:hlinkClick r:id="rId3"/>
              </a:rPr>
              <a:t>Slido.com</a:t>
            </a:r>
            <a:r>
              <a:rPr lang="en" sz="1600">
                <a:solidFill>
                  <a:srgbClr val="FF0000"/>
                </a:solidFill>
              </a:rPr>
              <a:t> </a:t>
            </a:r>
            <a:r>
              <a:rPr lang="en" sz="1600">
                <a:solidFill>
                  <a:schemeClr val="dk1"/>
                </a:solidFill>
              </a:rPr>
              <a:t>and use the code:</a:t>
            </a:r>
            <a:r>
              <a:rPr lang="en" sz="1600">
                <a:solidFill>
                  <a:srgbClr val="FF0000"/>
                </a:solidFill>
              </a:rPr>
              <a:t> #471577</a:t>
            </a:r>
            <a:endParaRPr sz="16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Drop your questions on Slido and we’ll answer them! </a:t>
            </a:r>
            <a:r>
              <a:rPr lang="en" sz="1600"/>
              <a:t>:)</a:t>
            </a:r>
            <a:endParaRPr sz="1600">
              <a:solidFill>
                <a:srgbClr val="FF0000"/>
              </a:solidFill>
            </a:endParaRPr>
          </a:p>
        </p:txBody>
      </p:sp>
      <p:pic>
        <p:nvPicPr>
          <p:cNvPr id="365" name="Google Shape;365;p48"/>
          <p:cNvPicPr preferRelativeResize="0"/>
          <p:nvPr/>
        </p:nvPicPr>
        <p:blipFill>
          <a:blip r:embed="rId4">
            <a:alphaModFix/>
          </a:blip>
          <a:stretch>
            <a:fillRect/>
          </a:stretch>
        </p:blipFill>
        <p:spPr>
          <a:xfrm>
            <a:off x="6526150" y="1433650"/>
            <a:ext cx="2276200" cy="227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1839891" y="1465953"/>
            <a:ext cx="54642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Kahoot Quiz</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ph idx="1" type="body"/>
          </p:nvPr>
        </p:nvSpPr>
        <p:spPr>
          <a:xfrm>
            <a:off x="929091" y="1902116"/>
            <a:ext cx="5941200" cy="2718300"/>
          </a:xfrm>
          <a:prstGeom prst="rect">
            <a:avLst/>
          </a:prstGeom>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sz="1400">
                <a:solidFill>
                  <a:schemeClr val="dk1"/>
                </a:solidFill>
                <a:latin typeface="Open Sans"/>
                <a:ea typeface="Open Sans"/>
                <a:cs typeface="Open Sans"/>
                <a:sym typeface="Open Sans"/>
              </a:rPr>
              <a:t>OUR MISSION</a:t>
            </a:r>
            <a:endParaRPr b="1" sz="1400">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None/>
            </a:pPr>
            <a:r>
              <a:rPr lang="en" sz="1400">
                <a:solidFill>
                  <a:schemeClr val="dk1"/>
                </a:solidFill>
              </a:rPr>
              <a:t>To cultivate empathetic &amp; passionate learners of technology while equipping them with relevant skills and industry insights.</a:t>
            </a:r>
            <a:endParaRPr sz="1400">
              <a:solidFill>
                <a:schemeClr val="dk1"/>
              </a:solidFill>
            </a:endParaRPr>
          </a:p>
          <a:p>
            <a:pPr indent="0" lvl="0" marL="0" marR="0" rtl="0" algn="l">
              <a:lnSpc>
                <a:spcPct val="115000"/>
              </a:lnSpc>
              <a:spcBef>
                <a:spcPts val="1200"/>
              </a:spcBef>
              <a:spcAft>
                <a:spcPts val="0"/>
              </a:spcAft>
              <a:buNone/>
            </a:pPr>
            <a:r>
              <a:t/>
            </a:r>
            <a:endParaRPr sz="1400">
              <a:solidFill>
                <a:schemeClr val="dk1"/>
              </a:solidFill>
            </a:endParaRPr>
          </a:p>
          <a:p>
            <a:pPr indent="0" lvl="0" marL="0" marR="0" rtl="0" algn="l">
              <a:lnSpc>
                <a:spcPct val="115000"/>
              </a:lnSpc>
              <a:spcBef>
                <a:spcPts val="1200"/>
              </a:spcBef>
              <a:spcAft>
                <a:spcPts val="0"/>
              </a:spcAft>
              <a:buNone/>
            </a:pPr>
            <a:r>
              <a:rPr b="1" lang="en" sz="1400">
                <a:solidFill>
                  <a:schemeClr val="dk1"/>
                </a:solidFill>
                <a:latin typeface="Open Sans"/>
                <a:ea typeface="Open Sans"/>
                <a:cs typeface="Open Sans"/>
                <a:sym typeface="Open Sans"/>
              </a:rPr>
              <a:t>OUR VISION</a:t>
            </a:r>
            <a:endParaRPr b="1" sz="1400">
              <a:solidFill>
                <a:schemeClr val="dk1"/>
              </a:solidFill>
              <a:latin typeface="Open Sans"/>
              <a:ea typeface="Open Sans"/>
              <a:cs typeface="Open Sans"/>
              <a:sym typeface="Open Sans"/>
            </a:endParaRPr>
          </a:p>
          <a:p>
            <a:pPr indent="0" lvl="0" marL="0" marR="0" rtl="0" algn="l">
              <a:lnSpc>
                <a:spcPct val="115000"/>
              </a:lnSpc>
              <a:spcBef>
                <a:spcPts val="1200"/>
              </a:spcBef>
              <a:spcAft>
                <a:spcPts val="0"/>
              </a:spcAft>
              <a:buNone/>
            </a:pPr>
            <a:r>
              <a:rPr lang="en" sz="1400">
                <a:solidFill>
                  <a:schemeClr val="dk1"/>
                </a:solidFill>
              </a:rPr>
              <a:t>We strive for the betterment of society through technology</a:t>
            </a:r>
            <a:endParaRPr sz="1400">
              <a:solidFill>
                <a:schemeClr val="dk1"/>
              </a:solidFill>
            </a:endParaRPr>
          </a:p>
          <a:p>
            <a:pPr indent="0" lvl="0" marL="0" rtl="0" algn="l">
              <a:spcBef>
                <a:spcPts val="1200"/>
              </a:spcBef>
              <a:spcAft>
                <a:spcPts val="1200"/>
              </a:spcAft>
              <a:buNone/>
            </a:pPr>
            <a:r>
              <a:t/>
            </a:r>
            <a:endParaRPr/>
          </a:p>
        </p:txBody>
      </p:sp>
      <p:sp>
        <p:nvSpPr>
          <p:cNvPr id="105" name="Google Shape;105;p23"/>
          <p:cNvSpPr txBox="1"/>
          <p:nvPr>
            <p:ph type="title"/>
          </p:nvPr>
        </p:nvSpPr>
        <p:spPr>
          <a:xfrm>
            <a:off x="854513" y="1178831"/>
            <a:ext cx="54534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About GDSC NUS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ph type="title"/>
          </p:nvPr>
        </p:nvSpPr>
        <p:spPr>
          <a:xfrm>
            <a:off x="910472" y="1692675"/>
            <a:ext cx="5366400" cy="1354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Natural Language Processing</a:t>
            </a:r>
            <a:endParaRPr/>
          </a:p>
        </p:txBody>
      </p:sp>
      <p:sp>
        <p:nvSpPr>
          <p:cNvPr id="376" name="Google Shape;376;p50"/>
          <p:cNvSpPr txBox="1"/>
          <p:nvPr/>
        </p:nvSpPr>
        <p:spPr>
          <a:xfrm>
            <a:off x="1215550" y="3154400"/>
            <a:ext cx="51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is Natural Language Processing and how is it used?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Natural Language Processing</a:t>
            </a:r>
            <a:endParaRPr/>
          </a:p>
        </p:txBody>
      </p:sp>
      <p:sp>
        <p:nvSpPr>
          <p:cNvPr id="382" name="Google Shape;382;p51"/>
          <p:cNvSpPr txBox="1"/>
          <p:nvPr>
            <p:ph idx="1" type="body"/>
          </p:nvPr>
        </p:nvSpPr>
        <p:spPr>
          <a:xfrm>
            <a:off x="464556" y="1792419"/>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It is about enabling machines to </a:t>
            </a:r>
            <a:r>
              <a:rPr lang="en"/>
              <a:t>understand and generate human language</a:t>
            </a:r>
            <a:r>
              <a:rPr lang="en"/>
              <a:t>, in the way a human might.</a:t>
            </a:r>
            <a:endParaRPr/>
          </a:p>
        </p:txBody>
      </p:sp>
      <p:sp>
        <p:nvSpPr>
          <p:cNvPr id="383" name="Google Shape;383;p51"/>
          <p:cNvSpPr txBox="1"/>
          <p:nvPr>
            <p:ph idx="2" type="subTitle"/>
          </p:nvPr>
        </p:nvSpPr>
        <p:spPr>
          <a:xfrm>
            <a:off x="323944" y="24717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Where is NLP used?</a:t>
            </a:r>
            <a:endParaRPr/>
          </a:p>
        </p:txBody>
      </p:sp>
      <p:sp>
        <p:nvSpPr>
          <p:cNvPr id="384" name="Google Shape;384;p51"/>
          <p:cNvSpPr txBox="1"/>
          <p:nvPr>
            <p:ph idx="2" type="subTitle"/>
          </p:nvPr>
        </p:nvSpPr>
        <p:spPr>
          <a:xfrm>
            <a:off x="334894" y="13307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What is NLP?</a:t>
            </a:r>
            <a:endParaRPr/>
          </a:p>
        </p:txBody>
      </p:sp>
      <p:sp>
        <p:nvSpPr>
          <p:cNvPr id="385" name="Google Shape;385;p51"/>
          <p:cNvSpPr txBox="1"/>
          <p:nvPr>
            <p:ph idx="1" type="body"/>
          </p:nvPr>
        </p:nvSpPr>
        <p:spPr>
          <a:xfrm>
            <a:off x="464556" y="2977544"/>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Voice assistants, translators, speech to text converters, fake-news detectors, search engines!</a:t>
            </a:r>
            <a:endParaRPr/>
          </a:p>
        </p:txBody>
      </p:sp>
      <p:sp>
        <p:nvSpPr>
          <p:cNvPr id="386" name="Google Shape;386;p51"/>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334894" y="483797"/>
            <a:ext cx="8233500" cy="1262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Natural Language Processing in a real-world context</a:t>
            </a:r>
            <a:endParaRPr/>
          </a:p>
        </p:txBody>
      </p:sp>
      <p:pic>
        <p:nvPicPr>
          <p:cNvPr id="392" name="Google Shape;392;p52"/>
          <p:cNvPicPr preferRelativeResize="0"/>
          <p:nvPr/>
        </p:nvPicPr>
        <p:blipFill>
          <a:blip r:embed="rId3">
            <a:alphaModFix/>
          </a:blip>
          <a:stretch>
            <a:fillRect/>
          </a:stretch>
        </p:blipFill>
        <p:spPr>
          <a:xfrm>
            <a:off x="461000" y="2065675"/>
            <a:ext cx="2271500" cy="1272050"/>
          </a:xfrm>
          <a:prstGeom prst="rect">
            <a:avLst/>
          </a:prstGeom>
          <a:noFill/>
          <a:ln>
            <a:noFill/>
          </a:ln>
        </p:spPr>
      </p:pic>
      <p:pic>
        <p:nvPicPr>
          <p:cNvPr id="393" name="Google Shape;393;p52"/>
          <p:cNvPicPr preferRelativeResize="0"/>
          <p:nvPr/>
        </p:nvPicPr>
        <p:blipFill>
          <a:blip r:embed="rId4">
            <a:alphaModFix/>
          </a:blip>
          <a:stretch>
            <a:fillRect/>
          </a:stretch>
        </p:blipFill>
        <p:spPr>
          <a:xfrm>
            <a:off x="2826799" y="1995775"/>
            <a:ext cx="3220824" cy="1685576"/>
          </a:xfrm>
          <a:prstGeom prst="rect">
            <a:avLst/>
          </a:prstGeom>
          <a:noFill/>
          <a:ln>
            <a:noFill/>
          </a:ln>
        </p:spPr>
      </p:pic>
      <p:pic>
        <p:nvPicPr>
          <p:cNvPr id="394" name="Google Shape;394;p52"/>
          <p:cNvPicPr preferRelativeResize="0"/>
          <p:nvPr/>
        </p:nvPicPr>
        <p:blipFill>
          <a:blip r:embed="rId5">
            <a:alphaModFix/>
          </a:blip>
          <a:stretch>
            <a:fillRect/>
          </a:stretch>
        </p:blipFill>
        <p:spPr>
          <a:xfrm>
            <a:off x="6212000" y="2065675"/>
            <a:ext cx="2741681" cy="1567175"/>
          </a:xfrm>
          <a:prstGeom prst="rect">
            <a:avLst/>
          </a:prstGeom>
          <a:noFill/>
          <a:ln>
            <a:noFill/>
          </a:ln>
        </p:spPr>
      </p:pic>
      <p:sp>
        <p:nvSpPr>
          <p:cNvPr id="395" name="Google Shape;395;p52"/>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6">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Types of NLP models</a:t>
            </a:r>
            <a:endParaRPr/>
          </a:p>
        </p:txBody>
      </p:sp>
      <p:sp>
        <p:nvSpPr>
          <p:cNvPr id="401" name="Google Shape;401;p53"/>
          <p:cNvSpPr txBox="1"/>
          <p:nvPr>
            <p:ph idx="1" type="body"/>
          </p:nvPr>
        </p:nvSpPr>
        <p:spPr>
          <a:xfrm>
            <a:off x="451256" y="1529869"/>
            <a:ext cx="8214900" cy="14175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Classical learning models use basic ML models like classification and regression models, to analyse and interpret text</a:t>
            </a:r>
            <a:endParaRPr/>
          </a:p>
          <a:p>
            <a:pPr indent="-342900" lvl="0" marL="457200" rtl="0" algn="l">
              <a:spcBef>
                <a:spcPts val="0"/>
              </a:spcBef>
              <a:spcAft>
                <a:spcPts val="0"/>
              </a:spcAft>
              <a:buSzPts val="1800"/>
              <a:buChar char="-"/>
            </a:pPr>
            <a:r>
              <a:rPr lang="en"/>
              <a:t>These models are trained on large datasets of human language and analyse and they interpret language in significantly different ways from us.</a:t>
            </a:r>
            <a:endParaRPr/>
          </a:p>
        </p:txBody>
      </p:sp>
      <p:sp>
        <p:nvSpPr>
          <p:cNvPr id="402" name="Google Shape;402;p53"/>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Classical Learning models</a:t>
            </a:r>
            <a:endParaRPr/>
          </a:p>
        </p:txBody>
      </p:sp>
      <p:sp>
        <p:nvSpPr>
          <p:cNvPr id="403" name="Google Shape;403;p53"/>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Types of NLP models</a:t>
            </a:r>
            <a:endParaRPr/>
          </a:p>
        </p:txBody>
      </p:sp>
      <p:sp>
        <p:nvSpPr>
          <p:cNvPr id="409" name="Google Shape;409;p54"/>
          <p:cNvSpPr txBox="1"/>
          <p:nvPr>
            <p:ph idx="1" type="body"/>
          </p:nvPr>
        </p:nvSpPr>
        <p:spPr>
          <a:xfrm>
            <a:off x="451250" y="1529872"/>
            <a:ext cx="82149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Look at the following sentence:</a:t>
            </a:r>
            <a:endParaRPr/>
          </a:p>
        </p:txBody>
      </p:sp>
      <p:sp>
        <p:nvSpPr>
          <p:cNvPr id="410" name="Google Shape;410;p54"/>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Classical Learning models</a:t>
            </a:r>
            <a:endParaRPr/>
          </a:p>
        </p:txBody>
      </p:sp>
      <p:pic>
        <p:nvPicPr>
          <p:cNvPr id="411" name="Google Shape;411;p54"/>
          <p:cNvPicPr preferRelativeResize="0"/>
          <p:nvPr/>
        </p:nvPicPr>
        <p:blipFill>
          <a:blip r:embed="rId3">
            <a:alphaModFix/>
          </a:blip>
          <a:stretch>
            <a:fillRect/>
          </a:stretch>
        </p:blipFill>
        <p:spPr>
          <a:xfrm>
            <a:off x="803388" y="2862532"/>
            <a:ext cx="7470366" cy="1015800"/>
          </a:xfrm>
          <a:prstGeom prst="rect">
            <a:avLst/>
          </a:prstGeom>
          <a:noFill/>
          <a:ln>
            <a:noFill/>
          </a:ln>
        </p:spPr>
      </p:pic>
      <p:sp>
        <p:nvSpPr>
          <p:cNvPr id="412" name="Google Shape;412;p54"/>
          <p:cNvSpPr/>
          <p:nvPr/>
        </p:nvSpPr>
        <p:spPr>
          <a:xfrm>
            <a:off x="2528275" y="3013250"/>
            <a:ext cx="564300" cy="285000"/>
          </a:xfrm>
          <a:prstGeom prst="ellipse">
            <a:avLst/>
          </a:prstGeom>
          <a:solidFill>
            <a:srgbClr val="EEEEE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4"/>
          <p:cNvSpPr/>
          <p:nvPr/>
        </p:nvSpPr>
        <p:spPr>
          <a:xfrm>
            <a:off x="3092600" y="3013250"/>
            <a:ext cx="390000" cy="285000"/>
          </a:xfrm>
          <a:prstGeom prst="ellipse">
            <a:avLst/>
          </a:prstGeom>
          <a:solidFill>
            <a:srgbClr val="EEEEE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4"/>
          <p:cNvSpPr/>
          <p:nvPr/>
        </p:nvSpPr>
        <p:spPr>
          <a:xfrm>
            <a:off x="2608650" y="3298250"/>
            <a:ext cx="914100" cy="285000"/>
          </a:xfrm>
          <a:prstGeom prst="ellipse">
            <a:avLst/>
          </a:prstGeom>
          <a:solidFill>
            <a:srgbClr val="EEEEE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4"/>
          <p:cNvSpPr/>
          <p:nvPr/>
        </p:nvSpPr>
        <p:spPr>
          <a:xfrm>
            <a:off x="7044075" y="3298238"/>
            <a:ext cx="683100" cy="285000"/>
          </a:xfrm>
          <a:prstGeom prst="ellipse">
            <a:avLst/>
          </a:prstGeom>
          <a:solidFill>
            <a:srgbClr val="EEEEE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54"/>
          <p:cNvPicPr preferRelativeResize="0"/>
          <p:nvPr/>
        </p:nvPicPr>
        <p:blipFill>
          <a:blip r:embed="rId4">
            <a:alphaModFix/>
          </a:blip>
          <a:stretch>
            <a:fillRect/>
          </a:stretch>
        </p:blipFill>
        <p:spPr>
          <a:xfrm>
            <a:off x="2322275" y="2047039"/>
            <a:ext cx="3775422" cy="568287"/>
          </a:xfrm>
          <a:prstGeom prst="rect">
            <a:avLst/>
          </a:prstGeom>
          <a:noFill/>
          <a:ln>
            <a:noFill/>
          </a:ln>
        </p:spPr>
      </p:pic>
      <p:sp>
        <p:nvSpPr>
          <p:cNvPr id="417" name="Google Shape;417;p54"/>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Classical Learning models</a:t>
            </a:r>
            <a:endParaRPr/>
          </a:p>
        </p:txBody>
      </p:sp>
      <p:sp>
        <p:nvSpPr>
          <p:cNvPr id="423" name="Google Shape;423;p55"/>
          <p:cNvSpPr txBox="1"/>
          <p:nvPr>
            <p:ph idx="1" type="body"/>
          </p:nvPr>
        </p:nvSpPr>
        <p:spPr>
          <a:xfrm>
            <a:off x="451256" y="1529869"/>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The ‘bag’ is a list of 20,000 0s [0,0,0,...,0]</a:t>
            </a:r>
            <a:endParaRPr/>
          </a:p>
          <a:p>
            <a:pPr indent="-342900" lvl="0" marL="457200" rtl="0" algn="l">
              <a:spcBef>
                <a:spcPts val="0"/>
              </a:spcBef>
              <a:spcAft>
                <a:spcPts val="0"/>
              </a:spcAft>
              <a:buSzPts val="1800"/>
              <a:buChar char="-"/>
            </a:pPr>
            <a:r>
              <a:rPr lang="en"/>
              <a:t>Each “0” represents a word in the English language</a:t>
            </a:r>
            <a:endParaRPr/>
          </a:p>
        </p:txBody>
      </p:sp>
      <p:sp>
        <p:nvSpPr>
          <p:cNvPr id="424" name="Google Shape;424;p55"/>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Bag of Words model</a:t>
            </a:r>
            <a:endParaRPr/>
          </a:p>
        </p:txBody>
      </p:sp>
      <p:pic>
        <p:nvPicPr>
          <p:cNvPr id="425" name="Google Shape;425;p55"/>
          <p:cNvPicPr preferRelativeResize="0"/>
          <p:nvPr/>
        </p:nvPicPr>
        <p:blipFill>
          <a:blip r:embed="rId3">
            <a:alphaModFix/>
          </a:blip>
          <a:stretch>
            <a:fillRect/>
          </a:stretch>
        </p:blipFill>
        <p:spPr>
          <a:xfrm>
            <a:off x="3340987" y="2414825"/>
            <a:ext cx="2710325" cy="2712401"/>
          </a:xfrm>
          <a:prstGeom prst="rect">
            <a:avLst/>
          </a:prstGeom>
          <a:noFill/>
          <a:ln>
            <a:noFill/>
          </a:ln>
        </p:spPr>
      </p:pic>
      <p:pic>
        <p:nvPicPr>
          <p:cNvPr id="426" name="Google Shape;426;p55"/>
          <p:cNvPicPr preferRelativeResize="0"/>
          <p:nvPr/>
        </p:nvPicPr>
        <p:blipFill>
          <a:blip r:embed="rId4">
            <a:alphaModFix/>
          </a:blip>
          <a:stretch>
            <a:fillRect/>
          </a:stretch>
        </p:blipFill>
        <p:spPr>
          <a:xfrm>
            <a:off x="4994525" y="4507400"/>
            <a:ext cx="248300" cy="301400"/>
          </a:xfrm>
          <a:prstGeom prst="rect">
            <a:avLst/>
          </a:prstGeom>
          <a:noFill/>
          <a:ln>
            <a:noFill/>
          </a:ln>
        </p:spPr>
      </p:pic>
      <p:pic>
        <p:nvPicPr>
          <p:cNvPr id="427" name="Google Shape;427;p55"/>
          <p:cNvPicPr preferRelativeResize="0"/>
          <p:nvPr/>
        </p:nvPicPr>
        <p:blipFill>
          <a:blip r:embed="rId4">
            <a:alphaModFix/>
          </a:blip>
          <a:stretch>
            <a:fillRect/>
          </a:stretch>
        </p:blipFill>
        <p:spPr>
          <a:xfrm>
            <a:off x="4572000" y="4022175"/>
            <a:ext cx="248300" cy="301400"/>
          </a:xfrm>
          <a:prstGeom prst="rect">
            <a:avLst/>
          </a:prstGeom>
          <a:noFill/>
          <a:ln>
            <a:noFill/>
          </a:ln>
        </p:spPr>
      </p:pic>
      <p:pic>
        <p:nvPicPr>
          <p:cNvPr id="428" name="Google Shape;428;p55"/>
          <p:cNvPicPr preferRelativeResize="0"/>
          <p:nvPr/>
        </p:nvPicPr>
        <p:blipFill>
          <a:blip r:embed="rId4">
            <a:alphaModFix/>
          </a:blip>
          <a:stretch>
            <a:fillRect/>
          </a:stretch>
        </p:blipFill>
        <p:spPr>
          <a:xfrm>
            <a:off x="5384675" y="3791125"/>
            <a:ext cx="248300" cy="301400"/>
          </a:xfrm>
          <a:prstGeom prst="rect">
            <a:avLst/>
          </a:prstGeom>
          <a:noFill/>
          <a:ln>
            <a:noFill/>
          </a:ln>
        </p:spPr>
      </p:pic>
      <p:pic>
        <p:nvPicPr>
          <p:cNvPr id="429" name="Google Shape;429;p55"/>
          <p:cNvPicPr preferRelativeResize="0"/>
          <p:nvPr/>
        </p:nvPicPr>
        <p:blipFill>
          <a:blip r:embed="rId4">
            <a:alphaModFix/>
          </a:blip>
          <a:stretch>
            <a:fillRect/>
          </a:stretch>
        </p:blipFill>
        <p:spPr>
          <a:xfrm>
            <a:off x="4572000" y="3636600"/>
            <a:ext cx="248300" cy="301400"/>
          </a:xfrm>
          <a:prstGeom prst="rect">
            <a:avLst/>
          </a:prstGeom>
          <a:noFill/>
          <a:ln>
            <a:noFill/>
          </a:ln>
        </p:spPr>
      </p:pic>
      <p:sp>
        <p:nvSpPr>
          <p:cNvPr id="430" name="Google Shape;430;p55"/>
          <p:cNvSpPr txBox="1"/>
          <p:nvPr/>
        </p:nvSpPr>
        <p:spPr>
          <a:xfrm>
            <a:off x="3907850" y="3586375"/>
            <a:ext cx="81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Useful:</a:t>
            </a:r>
            <a:endParaRPr sz="1200"/>
          </a:p>
        </p:txBody>
      </p:sp>
      <p:sp>
        <p:nvSpPr>
          <p:cNvPr id="431" name="Google Shape;431;p55"/>
          <p:cNvSpPr txBox="1"/>
          <p:nvPr/>
        </p:nvSpPr>
        <p:spPr>
          <a:xfrm>
            <a:off x="3907850" y="3988225"/>
            <a:ext cx="74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Helpful</a:t>
            </a:r>
            <a:r>
              <a:rPr lang="en" sz="1200"/>
              <a:t>:</a:t>
            </a:r>
            <a:endParaRPr sz="1200"/>
          </a:p>
        </p:txBody>
      </p:sp>
      <p:sp>
        <p:nvSpPr>
          <p:cNvPr id="432" name="Google Shape;432;p55"/>
          <p:cNvSpPr txBox="1"/>
          <p:nvPr/>
        </p:nvSpPr>
        <p:spPr>
          <a:xfrm>
            <a:off x="4932525" y="3757175"/>
            <a:ext cx="53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Tips:</a:t>
            </a:r>
            <a:endParaRPr sz="1200"/>
          </a:p>
        </p:txBody>
      </p:sp>
      <p:sp>
        <p:nvSpPr>
          <p:cNvPr id="433" name="Google Shape;433;p55"/>
          <p:cNvSpPr txBox="1"/>
          <p:nvPr/>
        </p:nvSpPr>
        <p:spPr>
          <a:xfrm>
            <a:off x="4308625" y="4473450"/>
            <a:ext cx="9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Difficult</a:t>
            </a:r>
            <a:r>
              <a:rPr lang="en" sz="1200"/>
              <a:t>:</a:t>
            </a:r>
            <a:endParaRPr sz="1200"/>
          </a:p>
        </p:txBody>
      </p:sp>
      <p:sp>
        <p:nvSpPr>
          <p:cNvPr id="434" name="Google Shape;434;p55"/>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Classical Learning models</a:t>
            </a:r>
            <a:endParaRPr/>
          </a:p>
        </p:txBody>
      </p:sp>
      <p:sp>
        <p:nvSpPr>
          <p:cNvPr id="440" name="Google Shape;440;p56"/>
          <p:cNvSpPr txBox="1"/>
          <p:nvPr>
            <p:ph idx="1" type="body"/>
          </p:nvPr>
        </p:nvSpPr>
        <p:spPr>
          <a:xfrm>
            <a:off x="735306" y="1549969"/>
            <a:ext cx="82149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When the model analyses an input, the ‘bag’ is updated with the new counts for the number of appearances of each word in the input</a:t>
            </a:r>
            <a:endParaRPr/>
          </a:p>
        </p:txBody>
      </p:sp>
      <p:sp>
        <p:nvSpPr>
          <p:cNvPr id="441" name="Google Shape;441;p56"/>
          <p:cNvSpPr txBox="1"/>
          <p:nvPr>
            <p:ph idx="2" type="subTitle"/>
          </p:nvPr>
        </p:nvSpPr>
        <p:spPr>
          <a:xfrm>
            <a:off x="444294"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Bag of Words model</a:t>
            </a:r>
            <a:endParaRPr/>
          </a:p>
        </p:txBody>
      </p:sp>
      <p:pic>
        <p:nvPicPr>
          <p:cNvPr id="442" name="Google Shape;442;p56"/>
          <p:cNvPicPr preferRelativeResize="0"/>
          <p:nvPr/>
        </p:nvPicPr>
        <p:blipFill>
          <a:blip r:embed="rId3">
            <a:alphaModFix/>
          </a:blip>
          <a:stretch>
            <a:fillRect/>
          </a:stretch>
        </p:blipFill>
        <p:spPr>
          <a:xfrm>
            <a:off x="3340987" y="2414825"/>
            <a:ext cx="2710325" cy="2712401"/>
          </a:xfrm>
          <a:prstGeom prst="rect">
            <a:avLst/>
          </a:prstGeom>
          <a:noFill/>
          <a:ln>
            <a:noFill/>
          </a:ln>
        </p:spPr>
      </p:pic>
      <p:pic>
        <p:nvPicPr>
          <p:cNvPr id="443" name="Google Shape;443;p56"/>
          <p:cNvPicPr preferRelativeResize="0"/>
          <p:nvPr/>
        </p:nvPicPr>
        <p:blipFill>
          <a:blip r:embed="rId4">
            <a:alphaModFix/>
          </a:blip>
          <a:stretch>
            <a:fillRect/>
          </a:stretch>
        </p:blipFill>
        <p:spPr>
          <a:xfrm>
            <a:off x="4994525" y="4507400"/>
            <a:ext cx="248300" cy="301400"/>
          </a:xfrm>
          <a:prstGeom prst="rect">
            <a:avLst/>
          </a:prstGeom>
          <a:noFill/>
          <a:ln>
            <a:noFill/>
          </a:ln>
        </p:spPr>
      </p:pic>
      <p:pic>
        <p:nvPicPr>
          <p:cNvPr id="444" name="Google Shape;444;p56"/>
          <p:cNvPicPr preferRelativeResize="0"/>
          <p:nvPr/>
        </p:nvPicPr>
        <p:blipFill>
          <a:blip r:embed="rId4">
            <a:alphaModFix/>
          </a:blip>
          <a:stretch>
            <a:fillRect/>
          </a:stretch>
        </p:blipFill>
        <p:spPr>
          <a:xfrm>
            <a:off x="4572000" y="4022175"/>
            <a:ext cx="248300" cy="301400"/>
          </a:xfrm>
          <a:prstGeom prst="rect">
            <a:avLst/>
          </a:prstGeom>
          <a:noFill/>
          <a:ln>
            <a:noFill/>
          </a:ln>
        </p:spPr>
      </p:pic>
      <p:sp>
        <p:nvSpPr>
          <p:cNvPr id="445" name="Google Shape;445;p56"/>
          <p:cNvSpPr txBox="1"/>
          <p:nvPr/>
        </p:nvSpPr>
        <p:spPr>
          <a:xfrm>
            <a:off x="3907850" y="3586375"/>
            <a:ext cx="81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Useful:</a:t>
            </a:r>
            <a:endParaRPr sz="1200"/>
          </a:p>
        </p:txBody>
      </p:sp>
      <p:sp>
        <p:nvSpPr>
          <p:cNvPr id="446" name="Google Shape;446;p56"/>
          <p:cNvSpPr txBox="1"/>
          <p:nvPr/>
        </p:nvSpPr>
        <p:spPr>
          <a:xfrm>
            <a:off x="3907850" y="3988225"/>
            <a:ext cx="74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Helpful</a:t>
            </a:r>
            <a:r>
              <a:rPr lang="en" sz="1200"/>
              <a:t>:</a:t>
            </a:r>
            <a:endParaRPr sz="1200"/>
          </a:p>
        </p:txBody>
      </p:sp>
      <p:sp>
        <p:nvSpPr>
          <p:cNvPr id="447" name="Google Shape;447;p56"/>
          <p:cNvSpPr txBox="1"/>
          <p:nvPr/>
        </p:nvSpPr>
        <p:spPr>
          <a:xfrm>
            <a:off x="4932525" y="3757175"/>
            <a:ext cx="53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Tips:</a:t>
            </a:r>
            <a:endParaRPr sz="1200"/>
          </a:p>
        </p:txBody>
      </p:sp>
      <p:sp>
        <p:nvSpPr>
          <p:cNvPr id="448" name="Google Shape;448;p56"/>
          <p:cNvSpPr txBox="1"/>
          <p:nvPr/>
        </p:nvSpPr>
        <p:spPr>
          <a:xfrm>
            <a:off x="4251525" y="4507400"/>
            <a:ext cx="9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Difficult</a:t>
            </a:r>
            <a:r>
              <a:rPr lang="en" sz="1200"/>
              <a:t>:</a:t>
            </a:r>
            <a:endParaRPr sz="1200"/>
          </a:p>
        </p:txBody>
      </p:sp>
      <p:pic>
        <p:nvPicPr>
          <p:cNvPr id="449" name="Google Shape;449;p56"/>
          <p:cNvPicPr preferRelativeResize="0"/>
          <p:nvPr/>
        </p:nvPicPr>
        <p:blipFill>
          <a:blip r:embed="rId5">
            <a:alphaModFix/>
          </a:blip>
          <a:stretch>
            <a:fillRect/>
          </a:stretch>
        </p:blipFill>
        <p:spPr>
          <a:xfrm>
            <a:off x="4495950" y="3556450"/>
            <a:ext cx="400400" cy="461700"/>
          </a:xfrm>
          <a:prstGeom prst="rect">
            <a:avLst/>
          </a:prstGeom>
          <a:noFill/>
          <a:ln>
            <a:noFill/>
          </a:ln>
        </p:spPr>
      </p:pic>
      <p:pic>
        <p:nvPicPr>
          <p:cNvPr id="450" name="Google Shape;450;p56"/>
          <p:cNvPicPr preferRelativeResize="0"/>
          <p:nvPr/>
        </p:nvPicPr>
        <p:blipFill>
          <a:blip r:embed="rId5">
            <a:alphaModFix/>
          </a:blip>
          <a:stretch>
            <a:fillRect/>
          </a:stretch>
        </p:blipFill>
        <p:spPr>
          <a:xfrm>
            <a:off x="5351575" y="3710975"/>
            <a:ext cx="400400" cy="461700"/>
          </a:xfrm>
          <a:prstGeom prst="rect">
            <a:avLst/>
          </a:prstGeom>
          <a:noFill/>
          <a:ln>
            <a:noFill/>
          </a:ln>
        </p:spPr>
      </p:pic>
      <p:pic>
        <p:nvPicPr>
          <p:cNvPr id="451" name="Google Shape;451;p56"/>
          <p:cNvPicPr preferRelativeResize="0"/>
          <p:nvPr/>
        </p:nvPicPr>
        <p:blipFill>
          <a:blip r:embed="rId6">
            <a:alphaModFix/>
          </a:blip>
          <a:stretch>
            <a:fillRect/>
          </a:stretch>
        </p:blipFill>
        <p:spPr>
          <a:xfrm>
            <a:off x="334900" y="1599921"/>
            <a:ext cx="400401" cy="473454"/>
          </a:xfrm>
          <a:prstGeom prst="rect">
            <a:avLst/>
          </a:prstGeom>
          <a:noFill/>
          <a:ln>
            <a:noFill/>
          </a:ln>
        </p:spPr>
      </p:pic>
      <p:sp>
        <p:nvSpPr>
          <p:cNvPr id="452" name="Google Shape;452;p56"/>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7">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Classical Learning models</a:t>
            </a:r>
            <a:endParaRPr/>
          </a:p>
        </p:txBody>
      </p:sp>
      <p:sp>
        <p:nvSpPr>
          <p:cNvPr id="458" name="Google Shape;458;p57"/>
          <p:cNvSpPr txBox="1"/>
          <p:nvPr>
            <p:ph idx="1" type="body"/>
          </p:nvPr>
        </p:nvSpPr>
        <p:spPr>
          <a:xfrm>
            <a:off x="712431" y="1529869"/>
            <a:ext cx="82149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By analysing the counts of keywords such as verbs and adjectives, the statement’s net emotion can be evaluated</a:t>
            </a:r>
            <a:endParaRPr/>
          </a:p>
        </p:txBody>
      </p:sp>
      <p:sp>
        <p:nvSpPr>
          <p:cNvPr id="459" name="Google Shape;459;p57"/>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Bag of Words model</a:t>
            </a:r>
            <a:endParaRPr/>
          </a:p>
        </p:txBody>
      </p:sp>
      <p:pic>
        <p:nvPicPr>
          <p:cNvPr id="460" name="Google Shape;460;p57"/>
          <p:cNvPicPr preferRelativeResize="0"/>
          <p:nvPr/>
        </p:nvPicPr>
        <p:blipFill>
          <a:blip r:embed="rId3">
            <a:alphaModFix/>
          </a:blip>
          <a:stretch>
            <a:fillRect/>
          </a:stretch>
        </p:blipFill>
        <p:spPr>
          <a:xfrm>
            <a:off x="1057200" y="2310175"/>
            <a:ext cx="2368450" cy="2320224"/>
          </a:xfrm>
          <a:prstGeom prst="rect">
            <a:avLst/>
          </a:prstGeom>
          <a:noFill/>
          <a:ln>
            <a:noFill/>
          </a:ln>
        </p:spPr>
      </p:pic>
      <p:pic>
        <p:nvPicPr>
          <p:cNvPr id="461" name="Google Shape;461;p57"/>
          <p:cNvPicPr preferRelativeResize="0"/>
          <p:nvPr/>
        </p:nvPicPr>
        <p:blipFill>
          <a:blip r:embed="rId4">
            <a:alphaModFix/>
          </a:blip>
          <a:stretch>
            <a:fillRect/>
          </a:stretch>
        </p:blipFill>
        <p:spPr>
          <a:xfrm>
            <a:off x="1945541" y="3754799"/>
            <a:ext cx="216980" cy="257821"/>
          </a:xfrm>
          <a:prstGeom prst="rect">
            <a:avLst/>
          </a:prstGeom>
          <a:noFill/>
          <a:ln>
            <a:noFill/>
          </a:ln>
        </p:spPr>
      </p:pic>
      <p:sp>
        <p:nvSpPr>
          <p:cNvPr id="462" name="Google Shape;462;p57"/>
          <p:cNvSpPr txBox="1"/>
          <p:nvPr/>
        </p:nvSpPr>
        <p:spPr>
          <a:xfrm>
            <a:off x="1289191" y="3312335"/>
            <a:ext cx="89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Useful:</a:t>
            </a:r>
            <a:endParaRPr sz="1200"/>
          </a:p>
        </p:txBody>
      </p:sp>
      <p:sp>
        <p:nvSpPr>
          <p:cNvPr id="463" name="Google Shape;463;p57"/>
          <p:cNvSpPr txBox="1"/>
          <p:nvPr/>
        </p:nvSpPr>
        <p:spPr>
          <a:xfrm>
            <a:off x="1289209" y="3656075"/>
            <a:ext cx="71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Similar:</a:t>
            </a:r>
            <a:endParaRPr sz="1200"/>
          </a:p>
        </p:txBody>
      </p:sp>
      <p:sp>
        <p:nvSpPr>
          <p:cNvPr id="464" name="Google Shape;464;p57"/>
          <p:cNvSpPr txBox="1"/>
          <p:nvPr/>
        </p:nvSpPr>
        <p:spPr>
          <a:xfrm>
            <a:off x="2184625" y="3421900"/>
            <a:ext cx="71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Tips</a:t>
            </a:r>
            <a:r>
              <a:rPr lang="en" sz="1200"/>
              <a:t>:</a:t>
            </a:r>
            <a:endParaRPr sz="1200"/>
          </a:p>
        </p:txBody>
      </p:sp>
      <p:sp>
        <p:nvSpPr>
          <p:cNvPr id="465" name="Google Shape;465;p57"/>
          <p:cNvSpPr txBox="1"/>
          <p:nvPr/>
        </p:nvSpPr>
        <p:spPr>
          <a:xfrm>
            <a:off x="1754213" y="4030025"/>
            <a:ext cx="97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Difficult</a:t>
            </a:r>
            <a:r>
              <a:rPr lang="en" sz="1200"/>
              <a:t>:</a:t>
            </a:r>
            <a:endParaRPr sz="1200"/>
          </a:p>
        </p:txBody>
      </p:sp>
      <p:pic>
        <p:nvPicPr>
          <p:cNvPr id="466" name="Google Shape;466;p57"/>
          <p:cNvPicPr preferRelativeResize="0"/>
          <p:nvPr/>
        </p:nvPicPr>
        <p:blipFill>
          <a:blip r:embed="rId5">
            <a:alphaModFix/>
          </a:blip>
          <a:stretch>
            <a:fillRect/>
          </a:stretch>
        </p:blipFill>
        <p:spPr>
          <a:xfrm>
            <a:off x="1915824" y="3369701"/>
            <a:ext cx="276400" cy="311974"/>
          </a:xfrm>
          <a:prstGeom prst="rect">
            <a:avLst/>
          </a:prstGeom>
          <a:noFill/>
          <a:ln>
            <a:noFill/>
          </a:ln>
        </p:spPr>
      </p:pic>
      <p:pic>
        <p:nvPicPr>
          <p:cNvPr id="467" name="Google Shape;467;p57"/>
          <p:cNvPicPr preferRelativeResize="0"/>
          <p:nvPr/>
        </p:nvPicPr>
        <p:blipFill>
          <a:blip r:embed="rId5">
            <a:alphaModFix/>
          </a:blip>
          <a:stretch>
            <a:fillRect/>
          </a:stretch>
        </p:blipFill>
        <p:spPr>
          <a:xfrm>
            <a:off x="2752374" y="3450560"/>
            <a:ext cx="276400" cy="311987"/>
          </a:xfrm>
          <a:prstGeom prst="rect">
            <a:avLst/>
          </a:prstGeom>
          <a:noFill/>
          <a:ln>
            <a:noFill/>
          </a:ln>
        </p:spPr>
      </p:pic>
      <p:cxnSp>
        <p:nvCxnSpPr>
          <p:cNvPr id="468" name="Google Shape;468;p57"/>
          <p:cNvCxnSpPr/>
          <p:nvPr/>
        </p:nvCxnSpPr>
        <p:spPr>
          <a:xfrm flipH="1" rot="10800000">
            <a:off x="3629075" y="3676850"/>
            <a:ext cx="1805700" cy="15000"/>
          </a:xfrm>
          <a:prstGeom prst="straightConnector1">
            <a:avLst/>
          </a:prstGeom>
          <a:noFill/>
          <a:ln cap="flat" cmpd="sng" w="9525">
            <a:solidFill>
              <a:schemeClr val="dk2"/>
            </a:solidFill>
            <a:prstDash val="solid"/>
            <a:round/>
            <a:headEnd len="med" w="med" type="none"/>
            <a:tailEnd len="med" w="med" type="triangle"/>
          </a:ln>
        </p:spPr>
      </p:cxnSp>
      <p:pic>
        <p:nvPicPr>
          <p:cNvPr id="469" name="Google Shape;469;p57"/>
          <p:cNvPicPr preferRelativeResize="0"/>
          <p:nvPr/>
        </p:nvPicPr>
        <p:blipFill>
          <a:blip r:embed="rId5">
            <a:alphaModFix/>
          </a:blip>
          <a:stretch>
            <a:fillRect/>
          </a:stretch>
        </p:blipFill>
        <p:spPr>
          <a:xfrm>
            <a:off x="2404474" y="4058689"/>
            <a:ext cx="276400" cy="311974"/>
          </a:xfrm>
          <a:prstGeom prst="rect">
            <a:avLst/>
          </a:prstGeom>
          <a:noFill/>
          <a:ln>
            <a:noFill/>
          </a:ln>
        </p:spPr>
      </p:pic>
      <p:sp>
        <p:nvSpPr>
          <p:cNvPr id="470" name="Google Shape;470;p57"/>
          <p:cNvSpPr txBox="1"/>
          <p:nvPr/>
        </p:nvSpPr>
        <p:spPr>
          <a:xfrm>
            <a:off x="3596425" y="2853025"/>
            <a:ext cx="200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Positive: 2</a:t>
            </a:r>
            <a:endParaRPr/>
          </a:p>
          <a:p>
            <a:pPr indent="0" lvl="0" marL="0" rtl="0" algn="l">
              <a:spcBef>
                <a:spcPts val="0"/>
              </a:spcBef>
              <a:spcAft>
                <a:spcPts val="0"/>
              </a:spcAft>
              <a:buNone/>
            </a:pPr>
            <a:r>
              <a:rPr lang="en"/>
              <a:t>Negative: 1</a:t>
            </a:r>
            <a:endParaRPr/>
          </a:p>
        </p:txBody>
      </p:sp>
      <p:pic>
        <p:nvPicPr>
          <p:cNvPr id="471" name="Google Shape;471;p57"/>
          <p:cNvPicPr preferRelativeResize="0"/>
          <p:nvPr/>
        </p:nvPicPr>
        <p:blipFill>
          <a:blip r:embed="rId6">
            <a:alphaModFix/>
          </a:blip>
          <a:stretch>
            <a:fillRect/>
          </a:stretch>
        </p:blipFill>
        <p:spPr>
          <a:xfrm>
            <a:off x="5638200" y="3074050"/>
            <a:ext cx="1957976" cy="1045075"/>
          </a:xfrm>
          <a:prstGeom prst="rect">
            <a:avLst/>
          </a:prstGeom>
          <a:noFill/>
          <a:ln>
            <a:noFill/>
          </a:ln>
        </p:spPr>
      </p:pic>
      <p:sp>
        <p:nvSpPr>
          <p:cNvPr id="472" name="Google Shape;472;p57"/>
          <p:cNvSpPr/>
          <p:nvPr/>
        </p:nvSpPr>
        <p:spPr>
          <a:xfrm>
            <a:off x="6640350" y="3043900"/>
            <a:ext cx="1074900" cy="1125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57"/>
          <p:cNvPicPr preferRelativeResize="0"/>
          <p:nvPr/>
        </p:nvPicPr>
        <p:blipFill>
          <a:blip r:embed="rId7">
            <a:alphaModFix/>
          </a:blip>
          <a:stretch>
            <a:fillRect/>
          </a:stretch>
        </p:blipFill>
        <p:spPr>
          <a:xfrm>
            <a:off x="334900" y="1599921"/>
            <a:ext cx="400401" cy="473454"/>
          </a:xfrm>
          <a:prstGeom prst="rect">
            <a:avLst/>
          </a:prstGeom>
          <a:noFill/>
          <a:ln>
            <a:noFill/>
          </a:ln>
        </p:spPr>
      </p:pic>
      <p:sp>
        <p:nvSpPr>
          <p:cNvPr id="474" name="Google Shape;474;p57"/>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8">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Code Along with Us!</a:t>
            </a:r>
            <a:endParaRPr/>
          </a:p>
        </p:txBody>
      </p:sp>
      <p:sp>
        <p:nvSpPr>
          <p:cNvPr id="480" name="Google Shape;480;p58"/>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What we will be looking at today:</a:t>
            </a:r>
            <a:endParaRPr/>
          </a:p>
        </p:txBody>
      </p:sp>
      <p:pic>
        <p:nvPicPr>
          <p:cNvPr id="481" name="Google Shape;481;p58"/>
          <p:cNvPicPr preferRelativeResize="0"/>
          <p:nvPr/>
        </p:nvPicPr>
        <p:blipFill>
          <a:blip r:embed="rId3">
            <a:alphaModFix/>
          </a:blip>
          <a:stretch>
            <a:fillRect/>
          </a:stretch>
        </p:blipFill>
        <p:spPr>
          <a:xfrm>
            <a:off x="410875" y="2113978"/>
            <a:ext cx="2143125" cy="2143125"/>
          </a:xfrm>
          <a:prstGeom prst="rect">
            <a:avLst/>
          </a:prstGeom>
          <a:noFill/>
          <a:ln>
            <a:noFill/>
          </a:ln>
        </p:spPr>
      </p:pic>
      <p:pic>
        <p:nvPicPr>
          <p:cNvPr id="482" name="Google Shape;482;p58"/>
          <p:cNvPicPr preferRelativeResize="0"/>
          <p:nvPr/>
        </p:nvPicPr>
        <p:blipFill>
          <a:blip r:embed="rId4">
            <a:alphaModFix/>
          </a:blip>
          <a:stretch>
            <a:fillRect/>
          </a:stretch>
        </p:blipFill>
        <p:spPr>
          <a:xfrm>
            <a:off x="3248875" y="2113978"/>
            <a:ext cx="2133600" cy="2143125"/>
          </a:xfrm>
          <a:prstGeom prst="rect">
            <a:avLst/>
          </a:prstGeom>
          <a:noFill/>
          <a:ln>
            <a:noFill/>
          </a:ln>
        </p:spPr>
      </p:pic>
      <p:pic>
        <p:nvPicPr>
          <p:cNvPr id="483" name="Google Shape;483;p58"/>
          <p:cNvPicPr preferRelativeResize="0"/>
          <p:nvPr/>
        </p:nvPicPr>
        <p:blipFill>
          <a:blip r:embed="rId5">
            <a:alphaModFix/>
          </a:blip>
          <a:stretch>
            <a:fillRect/>
          </a:stretch>
        </p:blipFill>
        <p:spPr>
          <a:xfrm>
            <a:off x="5709800" y="2578278"/>
            <a:ext cx="3221876" cy="1214525"/>
          </a:xfrm>
          <a:prstGeom prst="rect">
            <a:avLst/>
          </a:prstGeom>
          <a:noFill/>
          <a:ln>
            <a:noFill/>
          </a:ln>
        </p:spPr>
      </p:pic>
      <p:sp>
        <p:nvSpPr>
          <p:cNvPr id="484" name="Google Shape;484;p58"/>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6">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9"/>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Classical Learning Models</a:t>
            </a:r>
            <a:endParaRPr/>
          </a:p>
        </p:txBody>
      </p:sp>
      <p:sp>
        <p:nvSpPr>
          <p:cNvPr id="490" name="Google Shape;490;p59"/>
          <p:cNvSpPr txBox="1"/>
          <p:nvPr/>
        </p:nvSpPr>
        <p:spPr>
          <a:xfrm>
            <a:off x="455250" y="1725150"/>
            <a:ext cx="8233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Bag = {“It”:0, “was”:0, “the”:0, “best”:0, “worst”:0; “meal”:0, “I”:0,  “ever”:0, “had”:0,...}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Sentence 1: “It was the </a:t>
            </a:r>
            <a:r>
              <a:rPr b="1" lang="en">
                <a:highlight>
                  <a:schemeClr val="accent6"/>
                </a:highlight>
              </a:rPr>
              <a:t>best</a:t>
            </a:r>
            <a:r>
              <a:rPr lang="en"/>
              <a:t> meal I ever had”</a:t>
            </a:r>
            <a:endParaRPr/>
          </a:p>
          <a:p>
            <a:pPr indent="0" lvl="0" marL="0" rtl="0" algn="l">
              <a:spcBef>
                <a:spcPts val="0"/>
              </a:spcBef>
              <a:spcAft>
                <a:spcPts val="0"/>
              </a:spcAft>
              <a:buNone/>
            </a:pPr>
            <a:r>
              <a:rPr lang="en"/>
              <a:t>Updated Bag = </a:t>
            </a:r>
            <a:r>
              <a:rPr lang="en">
                <a:solidFill>
                  <a:schemeClr val="dk1"/>
                </a:solidFill>
              </a:rPr>
              <a:t>{“It”:1, “was”:1, “the”:1, “best”:1, “worst”:0; “meal”:1, “I”:1,  “ever”:1, “had”:1,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Sentence 2: “It was the </a:t>
            </a:r>
            <a:r>
              <a:rPr b="1" lang="en">
                <a:solidFill>
                  <a:schemeClr val="dk1"/>
                </a:solidFill>
                <a:highlight>
                  <a:schemeClr val="accent6"/>
                </a:highlight>
              </a:rPr>
              <a:t>worst</a:t>
            </a:r>
            <a:r>
              <a:rPr lang="en">
                <a:solidFill>
                  <a:schemeClr val="dk1"/>
                </a:solidFill>
              </a:rPr>
              <a:t> meal I ever had”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Updated Bag = {“It”:1, “was”:1, “the”:1, “best”:0, “worst”:1; “meal”:1, “I”:1,  “ever”:1, “had”:1, ...}</a:t>
            </a:r>
            <a:endParaRPr>
              <a:solidFill>
                <a:schemeClr val="dk1"/>
              </a:solidFill>
            </a:endParaRPr>
          </a:p>
        </p:txBody>
      </p:sp>
      <p:sp>
        <p:nvSpPr>
          <p:cNvPr id="491" name="Google Shape;491;p59"/>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4"/>
          <p:cNvSpPr txBox="1"/>
          <p:nvPr>
            <p:ph type="title"/>
          </p:nvPr>
        </p:nvSpPr>
        <p:spPr>
          <a:xfrm>
            <a:off x="854513" y="1178831"/>
            <a:ext cx="54534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Past workshops</a:t>
            </a:r>
            <a:endParaRPr/>
          </a:p>
        </p:txBody>
      </p:sp>
      <p:pic>
        <p:nvPicPr>
          <p:cNvPr id="111" name="Google Shape;111;p24"/>
          <p:cNvPicPr preferRelativeResize="0"/>
          <p:nvPr/>
        </p:nvPicPr>
        <p:blipFill>
          <a:blip r:embed="rId3">
            <a:alphaModFix/>
          </a:blip>
          <a:stretch>
            <a:fillRect/>
          </a:stretch>
        </p:blipFill>
        <p:spPr>
          <a:xfrm>
            <a:off x="1009475" y="2300516"/>
            <a:ext cx="2088534" cy="2088534"/>
          </a:xfrm>
          <a:prstGeom prst="rect">
            <a:avLst/>
          </a:prstGeom>
          <a:noFill/>
          <a:ln>
            <a:noFill/>
          </a:ln>
        </p:spPr>
      </p:pic>
      <p:sp>
        <p:nvSpPr>
          <p:cNvPr id="112" name="Google Shape;112;p24"/>
          <p:cNvSpPr txBox="1"/>
          <p:nvPr/>
        </p:nvSpPr>
        <p:spPr>
          <a:xfrm>
            <a:off x="3541175" y="2300525"/>
            <a:ext cx="324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4"/>
              </a:rPr>
              <a:t>DSC NUS Youtube channel</a:t>
            </a:r>
            <a:endParaRPr/>
          </a:p>
        </p:txBody>
      </p:sp>
      <p:pic>
        <p:nvPicPr>
          <p:cNvPr id="113" name="Google Shape;113;p24"/>
          <p:cNvPicPr preferRelativeResize="0"/>
          <p:nvPr/>
        </p:nvPicPr>
        <p:blipFill>
          <a:blip r:embed="rId5">
            <a:alphaModFix/>
          </a:blip>
          <a:stretch>
            <a:fillRect/>
          </a:stretch>
        </p:blipFill>
        <p:spPr>
          <a:xfrm>
            <a:off x="4445700" y="2771500"/>
            <a:ext cx="1435750" cy="1418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Classical NLP</a:t>
            </a:r>
            <a:endParaRPr/>
          </a:p>
        </p:txBody>
      </p:sp>
      <p:pic>
        <p:nvPicPr>
          <p:cNvPr id="497" name="Google Shape;497;p60"/>
          <p:cNvPicPr preferRelativeResize="0"/>
          <p:nvPr/>
        </p:nvPicPr>
        <p:blipFill>
          <a:blip r:embed="rId3">
            <a:alphaModFix/>
          </a:blip>
          <a:stretch>
            <a:fillRect/>
          </a:stretch>
        </p:blipFill>
        <p:spPr>
          <a:xfrm>
            <a:off x="334900" y="1349450"/>
            <a:ext cx="4579226" cy="3306974"/>
          </a:xfrm>
          <a:prstGeom prst="rect">
            <a:avLst/>
          </a:prstGeom>
          <a:noFill/>
          <a:ln>
            <a:noFill/>
          </a:ln>
        </p:spPr>
      </p:pic>
      <p:sp>
        <p:nvSpPr>
          <p:cNvPr id="498" name="Google Shape;498;p60"/>
          <p:cNvSpPr txBox="1"/>
          <p:nvPr>
            <p:ph idx="1" type="body"/>
          </p:nvPr>
        </p:nvSpPr>
        <p:spPr>
          <a:xfrm>
            <a:off x="5138625" y="2052651"/>
            <a:ext cx="2847900" cy="1417500"/>
          </a:xfrm>
          <a:prstGeom prst="rect">
            <a:avLst/>
          </a:prstGeom>
          <a:solidFill>
            <a:schemeClr val="lt1"/>
          </a:solidFill>
        </p:spPr>
        <p:txBody>
          <a:bodyPr anchorCtr="0" anchor="t" bIns="91425" lIns="91425" spcFirstLastPara="1" rIns="91425" wrap="square" tIns="91425">
            <a:spAutoFit/>
          </a:bodyPr>
          <a:lstStyle/>
          <a:p>
            <a:pPr indent="0" lvl="0" marL="0" rtl="0" algn="l">
              <a:spcBef>
                <a:spcPts val="0"/>
              </a:spcBef>
              <a:spcAft>
                <a:spcPts val="1200"/>
              </a:spcAft>
              <a:buNone/>
            </a:pPr>
            <a:r>
              <a:rPr lang="en">
                <a:solidFill>
                  <a:schemeClr val="accent4"/>
                </a:solidFill>
              </a:rPr>
              <a:t>Use the link in the chat and create a copy of the file on your computer,  to code along with us!</a:t>
            </a:r>
            <a:endParaRPr>
              <a:solidFill>
                <a:schemeClr val="accent4"/>
              </a:solidFill>
            </a:endParaRPr>
          </a:p>
        </p:txBody>
      </p:sp>
      <p:pic>
        <p:nvPicPr>
          <p:cNvPr id="499" name="Google Shape;499;p60"/>
          <p:cNvPicPr preferRelativeResize="0"/>
          <p:nvPr/>
        </p:nvPicPr>
        <p:blipFill>
          <a:blip r:embed="rId4">
            <a:alphaModFix/>
          </a:blip>
          <a:stretch>
            <a:fillRect/>
          </a:stretch>
        </p:blipFill>
        <p:spPr>
          <a:xfrm>
            <a:off x="7354275" y="136700"/>
            <a:ext cx="1417500" cy="1417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ph idx="1" type="body"/>
          </p:nvPr>
        </p:nvSpPr>
        <p:spPr>
          <a:xfrm>
            <a:off x="451256" y="1529869"/>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Binary outputs (1/0, True/False, Positive/Negative)</a:t>
            </a:r>
            <a:endParaRPr/>
          </a:p>
          <a:p>
            <a:pPr indent="-342900" lvl="0" marL="457200" rtl="0" algn="l">
              <a:spcBef>
                <a:spcPts val="0"/>
              </a:spcBef>
              <a:spcAft>
                <a:spcPts val="0"/>
              </a:spcAft>
              <a:buSzPts val="1800"/>
              <a:buChar char="-"/>
            </a:pPr>
            <a:r>
              <a:rPr lang="en"/>
              <a:t>Unable to display a wider range of outputs</a:t>
            </a:r>
            <a:endParaRPr/>
          </a:p>
        </p:txBody>
      </p:sp>
      <p:sp>
        <p:nvSpPr>
          <p:cNvPr id="505" name="Google Shape;505;p61"/>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Disadvantages of this Model</a:t>
            </a:r>
            <a:endParaRPr/>
          </a:p>
        </p:txBody>
      </p:sp>
      <p:pic>
        <p:nvPicPr>
          <p:cNvPr id="506" name="Google Shape;506;p61"/>
          <p:cNvPicPr preferRelativeResize="0"/>
          <p:nvPr/>
        </p:nvPicPr>
        <p:blipFill>
          <a:blip r:embed="rId3">
            <a:alphaModFix/>
          </a:blip>
          <a:stretch>
            <a:fillRect/>
          </a:stretch>
        </p:blipFill>
        <p:spPr>
          <a:xfrm>
            <a:off x="1013825" y="2780800"/>
            <a:ext cx="1706876" cy="1706874"/>
          </a:xfrm>
          <a:prstGeom prst="rect">
            <a:avLst/>
          </a:prstGeom>
          <a:noFill/>
          <a:ln>
            <a:noFill/>
          </a:ln>
        </p:spPr>
      </p:pic>
      <p:sp>
        <p:nvSpPr>
          <p:cNvPr id="507" name="Google Shape;507;p61"/>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334894" y="483797"/>
            <a:ext cx="8233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t>Disadvantages of this Model</a:t>
            </a:r>
            <a:endParaRPr sz="3000"/>
          </a:p>
        </p:txBody>
      </p:sp>
      <p:sp>
        <p:nvSpPr>
          <p:cNvPr id="513" name="Google Shape;513;p62"/>
          <p:cNvSpPr txBox="1"/>
          <p:nvPr/>
        </p:nvSpPr>
        <p:spPr>
          <a:xfrm>
            <a:off x="297150" y="1514050"/>
            <a:ext cx="82566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Does not take into account context/sarcasm</a:t>
            </a:r>
            <a:endParaRPr sz="1800">
              <a:solidFill>
                <a:schemeClr val="dk2"/>
              </a:solidFill>
              <a:latin typeface="Open Sans Light"/>
              <a:ea typeface="Open Sans Light"/>
              <a:cs typeface="Open Sans Light"/>
              <a:sym typeface="Open Sans Light"/>
            </a:endParaRPr>
          </a:p>
        </p:txBody>
      </p:sp>
      <p:pic>
        <p:nvPicPr>
          <p:cNvPr id="514" name="Google Shape;514;p62"/>
          <p:cNvPicPr preferRelativeResize="0"/>
          <p:nvPr/>
        </p:nvPicPr>
        <p:blipFill>
          <a:blip r:embed="rId3">
            <a:alphaModFix/>
          </a:blip>
          <a:stretch>
            <a:fillRect/>
          </a:stretch>
        </p:blipFill>
        <p:spPr>
          <a:xfrm>
            <a:off x="2322275" y="2047039"/>
            <a:ext cx="3775422" cy="568287"/>
          </a:xfrm>
          <a:prstGeom prst="rect">
            <a:avLst/>
          </a:prstGeom>
          <a:noFill/>
          <a:ln>
            <a:noFill/>
          </a:ln>
        </p:spPr>
      </p:pic>
      <p:pic>
        <p:nvPicPr>
          <p:cNvPr id="515" name="Google Shape;515;p62"/>
          <p:cNvPicPr preferRelativeResize="0"/>
          <p:nvPr/>
        </p:nvPicPr>
        <p:blipFill>
          <a:blip r:embed="rId4">
            <a:alphaModFix/>
          </a:blip>
          <a:stretch>
            <a:fillRect/>
          </a:stretch>
        </p:blipFill>
        <p:spPr>
          <a:xfrm>
            <a:off x="1204850" y="2847351"/>
            <a:ext cx="6010275" cy="1276350"/>
          </a:xfrm>
          <a:prstGeom prst="rect">
            <a:avLst/>
          </a:prstGeom>
          <a:noFill/>
          <a:ln>
            <a:noFill/>
          </a:ln>
        </p:spPr>
      </p:pic>
      <p:sp>
        <p:nvSpPr>
          <p:cNvPr id="516" name="Google Shape;516;p62"/>
          <p:cNvSpPr/>
          <p:nvPr/>
        </p:nvSpPr>
        <p:spPr>
          <a:xfrm>
            <a:off x="1543800" y="3288200"/>
            <a:ext cx="726600" cy="285000"/>
          </a:xfrm>
          <a:prstGeom prst="ellipse">
            <a:avLst/>
          </a:prstGeom>
          <a:solidFill>
            <a:srgbClr val="EEEEE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2"/>
          <p:cNvSpPr/>
          <p:nvPr/>
        </p:nvSpPr>
        <p:spPr>
          <a:xfrm>
            <a:off x="1173825" y="3531000"/>
            <a:ext cx="845400" cy="285000"/>
          </a:xfrm>
          <a:prstGeom prst="ellipse">
            <a:avLst/>
          </a:prstGeom>
          <a:solidFill>
            <a:srgbClr val="EEEEEE">
              <a:alpha val="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2"/>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3"/>
          <p:cNvSpPr txBox="1"/>
          <p:nvPr>
            <p:ph type="title"/>
          </p:nvPr>
        </p:nvSpPr>
        <p:spPr>
          <a:xfrm>
            <a:off x="910472" y="1692675"/>
            <a:ext cx="53664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Alternative Models</a:t>
            </a:r>
            <a:endParaRPr/>
          </a:p>
        </p:txBody>
      </p:sp>
      <p:sp>
        <p:nvSpPr>
          <p:cNvPr id="524" name="Google Shape;524;p63"/>
          <p:cNvSpPr txBox="1"/>
          <p:nvPr/>
        </p:nvSpPr>
        <p:spPr>
          <a:xfrm>
            <a:off x="1215550" y="3154400"/>
            <a:ext cx="512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Other NLP Models &amp; how they are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Deep NLP Models</a:t>
            </a:r>
            <a:endParaRPr/>
          </a:p>
        </p:txBody>
      </p:sp>
      <p:sp>
        <p:nvSpPr>
          <p:cNvPr id="530" name="Google Shape;530;p64"/>
          <p:cNvSpPr txBox="1"/>
          <p:nvPr>
            <p:ph idx="1" type="body"/>
          </p:nvPr>
        </p:nvSpPr>
        <p:spPr>
          <a:xfrm>
            <a:off x="451256" y="1529869"/>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What if, instead of supervising our model to learn, we enable it to learn without supervision, similar to how a human learns?</a:t>
            </a:r>
            <a:endParaRPr/>
          </a:p>
        </p:txBody>
      </p:sp>
      <p:sp>
        <p:nvSpPr>
          <p:cNvPr id="531" name="Google Shape;531;p64"/>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Another model of Natural Language Processing</a:t>
            </a:r>
            <a:endParaRPr/>
          </a:p>
        </p:txBody>
      </p:sp>
      <p:sp>
        <p:nvSpPr>
          <p:cNvPr id="532" name="Google Shape;532;p64"/>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Deep NLP model</a:t>
            </a:r>
            <a:endParaRPr/>
          </a:p>
        </p:txBody>
      </p:sp>
      <p:sp>
        <p:nvSpPr>
          <p:cNvPr id="538" name="Google Shape;538;p65"/>
          <p:cNvSpPr txBox="1"/>
          <p:nvPr>
            <p:ph idx="1" type="body"/>
          </p:nvPr>
        </p:nvSpPr>
        <p:spPr>
          <a:xfrm>
            <a:off x="735300" y="1539925"/>
            <a:ext cx="7271400" cy="780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Deep NLP learning enables our model to learn unsupervised and recognise patterns in speech/text</a:t>
            </a:r>
            <a:endParaRPr/>
          </a:p>
        </p:txBody>
      </p:sp>
      <p:sp>
        <p:nvSpPr>
          <p:cNvPr id="539" name="Google Shape;539;p65"/>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Another form of Natural Language Processing</a:t>
            </a:r>
            <a:endParaRPr/>
          </a:p>
        </p:txBody>
      </p:sp>
      <p:pic>
        <p:nvPicPr>
          <p:cNvPr id="540" name="Google Shape;540;p65"/>
          <p:cNvPicPr preferRelativeResize="0"/>
          <p:nvPr/>
        </p:nvPicPr>
        <p:blipFill>
          <a:blip r:embed="rId3">
            <a:alphaModFix/>
          </a:blip>
          <a:stretch>
            <a:fillRect/>
          </a:stretch>
        </p:blipFill>
        <p:spPr>
          <a:xfrm>
            <a:off x="334900" y="1599921"/>
            <a:ext cx="400401" cy="473454"/>
          </a:xfrm>
          <a:prstGeom prst="rect">
            <a:avLst/>
          </a:prstGeom>
          <a:noFill/>
          <a:ln>
            <a:noFill/>
          </a:ln>
        </p:spPr>
      </p:pic>
      <p:pic>
        <p:nvPicPr>
          <p:cNvPr id="541" name="Google Shape;541;p65"/>
          <p:cNvPicPr preferRelativeResize="0"/>
          <p:nvPr/>
        </p:nvPicPr>
        <p:blipFill>
          <a:blip r:embed="rId4">
            <a:alphaModFix/>
          </a:blip>
          <a:stretch>
            <a:fillRect/>
          </a:stretch>
        </p:blipFill>
        <p:spPr>
          <a:xfrm>
            <a:off x="3332965" y="2431100"/>
            <a:ext cx="2076074" cy="2076074"/>
          </a:xfrm>
          <a:prstGeom prst="rect">
            <a:avLst/>
          </a:prstGeom>
          <a:noFill/>
          <a:ln>
            <a:noFill/>
          </a:ln>
        </p:spPr>
      </p:pic>
      <p:sp>
        <p:nvSpPr>
          <p:cNvPr id="542" name="Google Shape;542;p65"/>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Deep NLP model</a:t>
            </a:r>
            <a:endParaRPr/>
          </a:p>
        </p:txBody>
      </p:sp>
      <p:pic>
        <p:nvPicPr>
          <p:cNvPr id="548" name="Google Shape;548;p66"/>
          <p:cNvPicPr preferRelativeResize="0"/>
          <p:nvPr/>
        </p:nvPicPr>
        <p:blipFill>
          <a:blip r:embed="rId3">
            <a:alphaModFix/>
          </a:blip>
          <a:stretch>
            <a:fillRect/>
          </a:stretch>
        </p:blipFill>
        <p:spPr>
          <a:xfrm>
            <a:off x="3973312" y="1885825"/>
            <a:ext cx="2101875" cy="2101901"/>
          </a:xfrm>
          <a:prstGeom prst="rect">
            <a:avLst/>
          </a:prstGeom>
          <a:noFill/>
          <a:ln>
            <a:noFill/>
          </a:ln>
        </p:spPr>
      </p:pic>
      <p:pic>
        <p:nvPicPr>
          <p:cNvPr id="549" name="Google Shape;549;p66"/>
          <p:cNvPicPr preferRelativeResize="0"/>
          <p:nvPr/>
        </p:nvPicPr>
        <p:blipFill>
          <a:blip r:embed="rId4">
            <a:alphaModFix/>
          </a:blip>
          <a:stretch>
            <a:fillRect/>
          </a:stretch>
        </p:blipFill>
        <p:spPr>
          <a:xfrm>
            <a:off x="252468" y="1207100"/>
            <a:ext cx="2515401" cy="643375"/>
          </a:xfrm>
          <a:prstGeom prst="rect">
            <a:avLst/>
          </a:prstGeom>
          <a:noFill/>
          <a:ln>
            <a:noFill/>
          </a:ln>
        </p:spPr>
      </p:pic>
      <p:pic>
        <p:nvPicPr>
          <p:cNvPr id="550" name="Google Shape;550;p66"/>
          <p:cNvPicPr preferRelativeResize="0"/>
          <p:nvPr/>
        </p:nvPicPr>
        <p:blipFill>
          <a:blip r:embed="rId5">
            <a:alphaModFix/>
          </a:blip>
          <a:stretch>
            <a:fillRect/>
          </a:stretch>
        </p:blipFill>
        <p:spPr>
          <a:xfrm>
            <a:off x="1184530" y="3233450"/>
            <a:ext cx="1434850" cy="1434850"/>
          </a:xfrm>
          <a:prstGeom prst="rect">
            <a:avLst/>
          </a:prstGeom>
          <a:noFill/>
          <a:ln>
            <a:noFill/>
          </a:ln>
        </p:spPr>
      </p:pic>
      <p:pic>
        <p:nvPicPr>
          <p:cNvPr id="551" name="Google Shape;551;p66"/>
          <p:cNvPicPr preferRelativeResize="0"/>
          <p:nvPr/>
        </p:nvPicPr>
        <p:blipFill>
          <a:blip r:embed="rId6">
            <a:alphaModFix/>
          </a:blip>
          <a:stretch>
            <a:fillRect/>
          </a:stretch>
        </p:blipFill>
        <p:spPr>
          <a:xfrm rot="1561841">
            <a:off x="2986775" y="1365738"/>
            <a:ext cx="1272617" cy="723300"/>
          </a:xfrm>
          <a:prstGeom prst="rect">
            <a:avLst/>
          </a:prstGeom>
          <a:noFill/>
          <a:ln>
            <a:noFill/>
          </a:ln>
        </p:spPr>
      </p:pic>
      <p:pic>
        <p:nvPicPr>
          <p:cNvPr id="552" name="Google Shape;552;p66"/>
          <p:cNvPicPr preferRelativeResize="0"/>
          <p:nvPr/>
        </p:nvPicPr>
        <p:blipFill>
          <a:blip r:embed="rId6">
            <a:alphaModFix/>
          </a:blip>
          <a:stretch>
            <a:fillRect/>
          </a:stretch>
        </p:blipFill>
        <p:spPr>
          <a:xfrm>
            <a:off x="2892600" y="2210100"/>
            <a:ext cx="1272617" cy="723300"/>
          </a:xfrm>
          <a:prstGeom prst="rect">
            <a:avLst/>
          </a:prstGeom>
          <a:noFill/>
          <a:ln>
            <a:noFill/>
          </a:ln>
        </p:spPr>
      </p:pic>
      <p:pic>
        <p:nvPicPr>
          <p:cNvPr id="553" name="Google Shape;553;p66"/>
          <p:cNvPicPr preferRelativeResize="0"/>
          <p:nvPr/>
        </p:nvPicPr>
        <p:blipFill>
          <a:blip r:embed="rId6">
            <a:alphaModFix/>
          </a:blip>
          <a:stretch>
            <a:fillRect/>
          </a:stretch>
        </p:blipFill>
        <p:spPr>
          <a:xfrm rot="-1136086">
            <a:off x="2809675" y="3420350"/>
            <a:ext cx="1272617" cy="723300"/>
          </a:xfrm>
          <a:prstGeom prst="rect">
            <a:avLst/>
          </a:prstGeom>
          <a:noFill/>
          <a:ln>
            <a:noFill/>
          </a:ln>
        </p:spPr>
      </p:pic>
      <p:pic>
        <p:nvPicPr>
          <p:cNvPr id="554" name="Google Shape;554;p66"/>
          <p:cNvPicPr preferRelativeResize="0"/>
          <p:nvPr/>
        </p:nvPicPr>
        <p:blipFill>
          <a:blip r:embed="rId7">
            <a:alphaModFix/>
          </a:blip>
          <a:stretch>
            <a:fillRect/>
          </a:stretch>
        </p:blipFill>
        <p:spPr>
          <a:xfrm>
            <a:off x="5926212" y="927522"/>
            <a:ext cx="2764013" cy="2349411"/>
          </a:xfrm>
          <a:prstGeom prst="rect">
            <a:avLst/>
          </a:prstGeom>
          <a:noFill/>
          <a:ln>
            <a:noFill/>
          </a:ln>
        </p:spPr>
      </p:pic>
      <p:sp>
        <p:nvSpPr>
          <p:cNvPr id="555" name="Google Shape;555;p66"/>
          <p:cNvSpPr txBox="1"/>
          <p:nvPr/>
        </p:nvSpPr>
        <p:spPr>
          <a:xfrm>
            <a:off x="6600150" y="1326050"/>
            <a:ext cx="15129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Captcha: 6 T 9 J B C D 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Book text: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Sign: Custom text</a:t>
            </a:r>
            <a:endParaRPr sz="1300"/>
          </a:p>
        </p:txBody>
      </p:sp>
      <p:pic>
        <p:nvPicPr>
          <p:cNvPr id="556" name="Google Shape;556;p66"/>
          <p:cNvPicPr preferRelativeResize="0"/>
          <p:nvPr/>
        </p:nvPicPr>
        <p:blipFill>
          <a:blip r:embed="rId8">
            <a:alphaModFix/>
          </a:blip>
          <a:stretch>
            <a:fillRect/>
          </a:stretch>
        </p:blipFill>
        <p:spPr>
          <a:xfrm>
            <a:off x="840900" y="1971800"/>
            <a:ext cx="1609851" cy="1425975"/>
          </a:xfrm>
          <a:prstGeom prst="rect">
            <a:avLst/>
          </a:prstGeom>
          <a:noFill/>
          <a:ln>
            <a:noFill/>
          </a:ln>
        </p:spPr>
      </p:pic>
      <p:sp>
        <p:nvSpPr>
          <p:cNvPr id="557" name="Google Shape;557;p66"/>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9">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7"/>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Latest Developments in NLP</a:t>
            </a:r>
            <a:endParaRPr/>
          </a:p>
        </p:txBody>
      </p:sp>
      <p:sp>
        <p:nvSpPr>
          <p:cNvPr id="563" name="Google Shape;563;p67"/>
          <p:cNvSpPr txBox="1"/>
          <p:nvPr>
            <p:ph idx="1" type="body"/>
          </p:nvPr>
        </p:nvSpPr>
        <p:spPr>
          <a:xfrm>
            <a:off x="451256" y="1529869"/>
            <a:ext cx="8214900" cy="1098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BERT (Bidirectional Encoder Representations from Transformers), is a new breakthrough in NLP</a:t>
            </a:r>
            <a:endParaRPr/>
          </a:p>
          <a:p>
            <a:pPr indent="-342900" lvl="0" marL="457200" rtl="0" algn="l">
              <a:spcBef>
                <a:spcPts val="0"/>
              </a:spcBef>
              <a:spcAft>
                <a:spcPts val="0"/>
              </a:spcAft>
              <a:buSzPts val="1800"/>
              <a:buChar char="-"/>
            </a:pPr>
            <a:r>
              <a:rPr lang="en"/>
              <a:t>It considers the context of a word rather than individual words</a:t>
            </a:r>
            <a:endParaRPr/>
          </a:p>
        </p:txBody>
      </p:sp>
      <p:sp>
        <p:nvSpPr>
          <p:cNvPr id="564" name="Google Shape;564;p67"/>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Google’s BERT</a:t>
            </a:r>
            <a:endParaRPr/>
          </a:p>
        </p:txBody>
      </p:sp>
      <p:pic>
        <p:nvPicPr>
          <p:cNvPr id="565" name="Google Shape;565;p67"/>
          <p:cNvPicPr preferRelativeResize="0"/>
          <p:nvPr/>
        </p:nvPicPr>
        <p:blipFill>
          <a:blip r:embed="rId3">
            <a:alphaModFix/>
          </a:blip>
          <a:stretch>
            <a:fillRect/>
          </a:stretch>
        </p:blipFill>
        <p:spPr>
          <a:xfrm>
            <a:off x="410875" y="3137175"/>
            <a:ext cx="2884176" cy="1442075"/>
          </a:xfrm>
          <a:prstGeom prst="rect">
            <a:avLst/>
          </a:prstGeom>
          <a:noFill/>
          <a:ln>
            <a:noFill/>
          </a:ln>
        </p:spPr>
      </p:pic>
      <p:sp>
        <p:nvSpPr>
          <p:cNvPr id="566" name="Google Shape;566;p67"/>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8"/>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Latest Developments in NLP</a:t>
            </a:r>
            <a:endParaRPr/>
          </a:p>
        </p:txBody>
      </p:sp>
      <p:sp>
        <p:nvSpPr>
          <p:cNvPr id="572" name="Google Shape;572;p68"/>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Google’s BERT</a:t>
            </a:r>
            <a:endParaRPr/>
          </a:p>
        </p:txBody>
      </p:sp>
      <p:pic>
        <p:nvPicPr>
          <p:cNvPr id="573" name="Google Shape;573;p68"/>
          <p:cNvPicPr preferRelativeResize="0"/>
          <p:nvPr/>
        </p:nvPicPr>
        <p:blipFill>
          <a:blip r:embed="rId3">
            <a:alphaModFix/>
          </a:blip>
          <a:stretch>
            <a:fillRect/>
          </a:stretch>
        </p:blipFill>
        <p:spPr>
          <a:xfrm>
            <a:off x="1608663" y="1655825"/>
            <a:ext cx="5685976" cy="2879650"/>
          </a:xfrm>
          <a:prstGeom prst="rect">
            <a:avLst/>
          </a:prstGeom>
          <a:noFill/>
          <a:ln>
            <a:noFill/>
          </a:ln>
        </p:spPr>
      </p:pic>
      <p:sp>
        <p:nvSpPr>
          <p:cNvPr id="574" name="Google Shape;574;p68"/>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9"/>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Latest Developments in NLP</a:t>
            </a:r>
            <a:endParaRPr/>
          </a:p>
        </p:txBody>
      </p:sp>
      <p:sp>
        <p:nvSpPr>
          <p:cNvPr id="580" name="Google Shape;580;p69"/>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Google’s BERT</a:t>
            </a:r>
            <a:endParaRPr/>
          </a:p>
        </p:txBody>
      </p:sp>
      <p:pic>
        <p:nvPicPr>
          <p:cNvPr id="581" name="Google Shape;581;p69"/>
          <p:cNvPicPr preferRelativeResize="0"/>
          <p:nvPr/>
        </p:nvPicPr>
        <p:blipFill>
          <a:blip r:embed="rId3">
            <a:alphaModFix/>
          </a:blip>
          <a:stretch>
            <a:fillRect/>
          </a:stretch>
        </p:blipFill>
        <p:spPr>
          <a:xfrm>
            <a:off x="1607350" y="1599925"/>
            <a:ext cx="5404675" cy="3113876"/>
          </a:xfrm>
          <a:prstGeom prst="rect">
            <a:avLst/>
          </a:prstGeom>
          <a:noFill/>
          <a:ln>
            <a:noFill/>
          </a:ln>
        </p:spPr>
      </p:pic>
      <p:sp>
        <p:nvSpPr>
          <p:cNvPr id="582" name="Google Shape;582;p69"/>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idx="1" type="body"/>
          </p:nvPr>
        </p:nvSpPr>
        <p:spPr>
          <a:xfrm>
            <a:off x="898966" y="1902116"/>
            <a:ext cx="5941200" cy="10989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AutoNum type="arabicPeriod"/>
            </a:pPr>
            <a:r>
              <a:rPr lang="en">
                <a:solidFill>
                  <a:schemeClr val="dk1"/>
                </a:solidFill>
              </a:rPr>
              <a:t>Tools of the trade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Classification models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QnA + Quiz!</a:t>
            </a:r>
            <a:endParaRPr>
              <a:solidFill>
                <a:schemeClr val="dk1"/>
              </a:solidFill>
            </a:endParaRPr>
          </a:p>
        </p:txBody>
      </p:sp>
      <p:sp>
        <p:nvSpPr>
          <p:cNvPr id="119" name="Google Shape;119;p25"/>
          <p:cNvSpPr txBox="1"/>
          <p:nvPr>
            <p:ph type="title"/>
          </p:nvPr>
        </p:nvSpPr>
        <p:spPr>
          <a:xfrm>
            <a:off x="854513" y="1178831"/>
            <a:ext cx="54534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Today’s workshop</a:t>
            </a:r>
            <a:endParaRPr/>
          </a:p>
        </p:txBody>
      </p:sp>
      <p:pic>
        <p:nvPicPr>
          <p:cNvPr id="120" name="Google Shape;120;p25"/>
          <p:cNvPicPr preferRelativeResize="0"/>
          <p:nvPr/>
        </p:nvPicPr>
        <p:blipFill>
          <a:blip r:embed="rId3">
            <a:alphaModFix/>
          </a:blip>
          <a:stretch>
            <a:fillRect/>
          </a:stretch>
        </p:blipFill>
        <p:spPr>
          <a:xfrm>
            <a:off x="4462100" y="3101475"/>
            <a:ext cx="2258601" cy="1270450"/>
          </a:xfrm>
          <a:prstGeom prst="rect">
            <a:avLst/>
          </a:prstGeom>
          <a:noFill/>
          <a:ln>
            <a:noFill/>
          </a:ln>
        </p:spPr>
      </p:pic>
      <p:pic>
        <p:nvPicPr>
          <p:cNvPr id="121" name="Google Shape;121;p25"/>
          <p:cNvPicPr preferRelativeResize="0"/>
          <p:nvPr/>
        </p:nvPicPr>
        <p:blipFill>
          <a:blip r:embed="rId4">
            <a:alphaModFix/>
          </a:blip>
          <a:stretch>
            <a:fillRect/>
          </a:stretch>
        </p:blipFill>
        <p:spPr>
          <a:xfrm>
            <a:off x="898975" y="3631425"/>
            <a:ext cx="1222975" cy="466950"/>
          </a:xfrm>
          <a:prstGeom prst="rect">
            <a:avLst/>
          </a:prstGeom>
          <a:noFill/>
          <a:ln>
            <a:noFill/>
          </a:ln>
        </p:spPr>
      </p:pic>
      <p:pic>
        <p:nvPicPr>
          <p:cNvPr id="122" name="Google Shape;122;p25"/>
          <p:cNvPicPr preferRelativeResize="0"/>
          <p:nvPr/>
        </p:nvPicPr>
        <p:blipFill>
          <a:blip r:embed="rId5">
            <a:alphaModFix/>
          </a:blip>
          <a:stretch>
            <a:fillRect/>
          </a:stretch>
        </p:blipFill>
        <p:spPr>
          <a:xfrm>
            <a:off x="2188175" y="3510838"/>
            <a:ext cx="708100" cy="708100"/>
          </a:xfrm>
          <a:prstGeom prst="rect">
            <a:avLst/>
          </a:prstGeom>
          <a:noFill/>
          <a:ln>
            <a:noFill/>
          </a:ln>
        </p:spPr>
      </p:pic>
      <p:pic>
        <p:nvPicPr>
          <p:cNvPr id="123" name="Google Shape;123;p25"/>
          <p:cNvPicPr preferRelativeResize="0"/>
          <p:nvPr/>
        </p:nvPicPr>
        <p:blipFill>
          <a:blip r:embed="rId6">
            <a:alphaModFix/>
          </a:blip>
          <a:stretch>
            <a:fillRect/>
          </a:stretch>
        </p:blipFill>
        <p:spPr>
          <a:xfrm>
            <a:off x="2962500" y="3580058"/>
            <a:ext cx="1418937" cy="61971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0"/>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Latest Developments in NLP</a:t>
            </a:r>
            <a:endParaRPr/>
          </a:p>
        </p:txBody>
      </p:sp>
      <p:sp>
        <p:nvSpPr>
          <p:cNvPr id="588" name="Google Shape;588;p70"/>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Google’s BERT</a:t>
            </a:r>
            <a:endParaRPr/>
          </a:p>
        </p:txBody>
      </p:sp>
      <p:pic>
        <p:nvPicPr>
          <p:cNvPr id="589" name="Google Shape;589;p70"/>
          <p:cNvPicPr preferRelativeResize="0"/>
          <p:nvPr/>
        </p:nvPicPr>
        <p:blipFill>
          <a:blip r:embed="rId3">
            <a:alphaModFix/>
          </a:blip>
          <a:stretch>
            <a:fillRect/>
          </a:stretch>
        </p:blipFill>
        <p:spPr>
          <a:xfrm>
            <a:off x="1637475" y="1599925"/>
            <a:ext cx="5314749" cy="3079350"/>
          </a:xfrm>
          <a:prstGeom prst="rect">
            <a:avLst/>
          </a:prstGeom>
          <a:noFill/>
          <a:ln>
            <a:noFill/>
          </a:ln>
        </p:spPr>
      </p:pic>
      <p:sp>
        <p:nvSpPr>
          <p:cNvPr id="590" name="Google Shape;590;p70"/>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1"/>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Latest Developments in NLP</a:t>
            </a:r>
            <a:endParaRPr/>
          </a:p>
        </p:txBody>
      </p:sp>
      <p:sp>
        <p:nvSpPr>
          <p:cNvPr id="596" name="Google Shape;596;p71"/>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Google’s BERT</a:t>
            </a:r>
            <a:endParaRPr/>
          </a:p>
        </p:txBody>
      </p:sp>
      <p:sp>
        <p:nvSpPr>
          <p:cNvPr id="597" name="Google Shape;597;p71"/>
          <p:cNvSpPr txBox="1"/>
          <p:nvPr/>
        </p:nvSpPr>
        <p:spPr>
          <a:xfrm>
            <a:off x="853900" y="1828350"/>
            <a:ext cx="691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Read more about it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https://blog.google/products/search/search-language-understanding-bert/</a:t>
            </a:r>
            <a:endParaRPr/>
          </a:p>
        </p:txBody>
      </p:sp>
      <p:sp>
        <p:nvSpPr>
          <p:cNvPr id="598" name="Google Shape;598;p71"/>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4">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1811841" y="1515478"/>
            <a:ext cx="5464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Q&amp;A</a:t>
            </a:r>
            <a:endParaRPr/>
          </a:p>
        </p:txBody>
      </p:sp>
      <p:sp>
        <p:nvSpPr>
          <p:cNvPr id="604" name="Google Shape;604;p72"/>
          <p:cNvSpPr txBox="1"/>
          <p:nvPr/>
        </p:nvSpPr>
        <p:spPr>
          <a:xfrm>
            <a:off x="1654350" y="2105525"/>
            <a:ext cx="52638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605" name="Google Shape;605;p72"/>
          <p:cNvSpPr txBox="1"/>
          <p:nvPr/>
        </p:nvSpPr>
        <p:spPr>
          <a:xfrm>
            <a:off x="1826375" y="2474175"/>
            <a:ext cx="5464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Head to</a:t>
            </a:r>
            <a:r>
              <a:rPr lang="en" sz="1600">
                <a:solidFill>
                  <a:srgbClr val="FF0000"/>
                </a:solidFill>
              </a:rPr>
              <a:t> </a:t>
            </a:r>
            <a:r>
              <a:rPr lang="en" sz="1600" u="sng">
                <a:solidFill>
                  <a:schemeClr val="hlink"/>
                </a:solidFill>
                <a:hlinkClick r:id="rId3"/>
              </a:rPr>
              <a:t>Slido.com</a:t>
            </a:r>
            <a:r>
              <a:rPr lang="en" sz="1600">
                <a:solidFill>
                  <a:srgbClr val="FF0000"/>
                </a:solidFill>
              </a:rPr>
              <a:t> </a:t>
            </a:r>
            <a:r>
              <a:rPr lang="en" sz="1600">
                <a:solidFill>
                  <a:schemeClr val="dk1"/>
                </a:solidFill>
              </a:rPr>
              <a:t>and use the code:</a:t>
            </a:r>
            <a:r>
              <a:rPr lang="en" sz="1600">
                <a:solidFill>
                  <a:srgbClr val="FF0000"/>
                </a:solidFill>
              </a:rPr>
              <a:t> #471577</a:t>
            </a:r>
            <a:endParaRPr sz="16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Drop your questions on Slido and we’ll answer them! </a:t>
            </a:r>
            <a:r>
              <a:rPr lang="en" sz="1600"/>
              <a:t>:)</a:t>
            </a:r>
            <a:endParaRPr sz="1600">
              <a:solidFill>
                <a:srgbClr val="FF0000"/>
              </a:solidFill>
            </a:endParaRPr>
          </a:p>
        </p:txBody>
      </p:sp>
      <p:pic>
        <p:nvPicPr>
          <p:cNvPr id="606" name="Google Shape;606;p72"/>
          <p:cNvPicPr preferRelativeResize="0"/>
          <p:nvPr/>
        </p:nvPicPr>
        <p:blipFill>
          <a:blip r:embed="rId4">
            <a:alphaModFix/>
          </a:blip>
          <a:stretch>
            <a:fillRect/>
          </a:stretch>
        </p:blipFill>
        <p:spPr>
          <a:xfrm>
            <a:off x="6526150" y="1433650"/>
            <a:ext cx="2276200" cy="2276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3"/>
          <p:cNvSpPr txBox="1"/>
          <p:nvPr>
            <p:ph type="title"/>
          </p:nvPr>
        </p:nvSpPr>
        <p:spPr>
          <a:xfrm>
            <a:off x="918872" y="2571750"/>
            <a:ext cx="5366400" cy="769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NLP &amp; #TechForGood</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4"/>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NLP’s application in the pandemic</a:t>
            </a:r>
            <a:endParaRPr/>
          </a:p>
        </p:txBody>
      </p:sp>
      <p:pic>
        <p:nvPicPr>
          <p:cNvPr id="617" name="Google Shape;617;p74"/>
          <p:cNvPicPr preferRelativeResize="0"/>
          <p:nvPr/>
        </p:nvPicPr>
        <p:blipFill>
          <a:blip r:embed="rId3">
            <a:alphaModFix/>
          </a:blip>
          <a:stretch>
            <a:fillRect/>
          </a:stretch>
        </p:blipFill>
        <p:spPr>
          <a:xfrm>
            <a:off x="5776400" y="1183538"/>
            <a:ext cx="2134201" cy="2776426"/>
          </a:xfrm>
          <a:prstGeom prst="rect">
            <a:avLst/>
          </a:prstGeom>
          <a:noFill/>
          <a:ln>
            <a:noFill/>
          </a:ln>
        </p:spPr>
      </p:pic>
      <p:sp>
        <p:nvSpPr>
          <p:cNvPr id="618" name="Google Shape;618;p74"/>
          <p:cNvSpPr txBox="1"/>
          <p:nvPr>
            <p:ph idx="4294967295" type="subTitle"/>
          </p:nvPr>
        </p:nvSpPr>
        <p:spPr>
          <a:xfrm>
            <a:off x="616500" y="1520222"/>
            <a:ext cx="3955500" cy="646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How does Instagram identify Covid-19 related posts?</a:t>
            </a:r>
            <a:endParaRPr/>
          </a:p>
        </p:txBody>
      </p:sp>
      <p:sp>
        <p:nvSpPr>
          <p:cNvPr id="619" name="Google Shape;619;p74"/>
          <p:cNvSpPr txBox="1"/>
          <p:nvPr/>
        </p:nvSpPr>
        <p:spPr>
          <a:xfrm>
            <a:off x="671050" y="2284500"/>
            <a:ext cx="529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Helping People Stay Safe and Informed about COVID-19 Vaccines</a:t>
            </a:r>
            <a:r>
              <a:rPr lang="en" sz="1200" u="sng"/>
              <a:t> </a:t>
            </a:r>
            <a:endParaRPr sz="1200" u="sng"/>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5"/>
          <p:cNvSpPr txBox="1"/>
          <p:nvPr>
            <p:ph idx="1" type="body"/>
          </p:nvPr>
        </p:nvSpPr>
        <p:spPr>
          <a:xfrm>
            <a:off x="451256" y="1529869"/>
            <a:ext cx="8214900" cy="20442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We shall now </a:t>
            </a:r>
            <a:r>
              <a:rPr lang="en"/>
              <a:t>explore 3 different ML models and analyse their accuracy in making correct classifications on our test set of Instagram captions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This will be a code along session so do create a copy of the templates and datasets made available to you and code along with us!</a:t>
            </a:r>
            <a:endParaRPr/>
          </a:p>
        </p:txBody>
      </p:sp>
      <p:sp>
        <p:nvSpPr>
          <p:cNvPr id="625" name="Google Shape;625;p75"/>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NLP’s application in the pandemic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6"/>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NLP’s application in the pandemic</a:t>
            </a:r>
            <a:endParaRPr/>
          </a:p>
        </p:txBody>
      </p:sp>
      <p:sp>
        <p:nvSpPr>
          <p:cNvPr id="631" name="Google Shape;631;p76"/>
          <p:cNvSpPr txBox="1"/>
          <p:nvPr>
            <p:ph idx="4294967295" type="subTitle"/>
          </p:nvPr>
        </p:nvSpPr>
        <p:spPr>
          <a:xfrm>
            <a:off x="616500" y="1418947"/>
            <a:ext cx="39555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Support Vector Machine</a:t>
            </a:r>
            <a:r>
              <a:rPr lang="en"/>
              <a:t> model</a:t>
            </a:r>
            <a:endParaRPr/>
          </a:p>
        </p:txBody>
      </p:sp>
      <p:sp>
        <p:nvSpPr>
          <p:cNvPr id="632" name="Google Shape;632;p76"/>
          <p:cNvSpPr txBox="1"/>
          <p:nvPr/>
        </p:nvSpPr>
        <p:spPr>
          <a:xfrm>
            <a:off x="1048400" y="2265675"/>
            <a:ext cx="40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6AA84F"/>
                </a:solidFill>
              </a:rPr>
              <a:t>What is the filename of your dataset?</a:t>
            </a:r>
            <a:endParaRPr b="1" sz="1600">
              <a:solidFill>
                <a:srgbClr val="6AA84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7"/>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NLP’s application in the pandemic</a:t>
            </a:r>
            <a:endParaRPr/>
          </a:p>
        </p:txBody>
      </p:sp>
      <p:sp>
        <p:nvSpPr>
          <p:cNvPr id="638" name="Google Shape;638;p77"/>
          <p:cNvSpPr txBox="1"/>
          <p:nvPr>
            <p:ph idx="4294967295" type="subTitle"/>
          </p:nvPr>
        </p:nvSpPr>
        <p:spPr>
          <a:xfrm>
            <a:off x="616500" y="1418947"/>
            <a:ext cx="39555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Naive-Bayes model</a:t>
            </a:r>
            <a:endParaRPr/>
          </a:p>
        </p:txBody>
      </p:sp>
      <p:sp>
        <p:nvSpPr>
          <p:cNvPr id="639" name="Google Shape;639;p77"/>
          <p:cNvSpPr txBox="1"/>
          <p:nvPr/>
        </p:nvSpPr>
        <p:spPr>
          <a:xfrm>
            <a:off x="1048400" y="2265675"/>
            <a:ext cx="693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6AA84F"/>
                </a:solidFill>
              </a:rPr>
              <a:t>What is the name of the missing method used in the prediction step?</a:t>
            </a:r>
            <a:endParaRPr b="1" sz="1600">
              <a:solidFill>
                <a:srgbClr val="6AA84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8"/>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NLP’s application in the pandemic</a:t>
            </a:r>
            <a:endParaRPr/>
          </a:p>
        </p:txBody>
      </p:sp>
      <p:sp>
        <p:nvSpPr>
          <p:cNvPr id="645" name="Google Shape;645;p78"/>
          <p:cNvSpPr txBox="1"/>
          <p:nvPr>
            <p:ph idx="4294967295" type="subTitle"/>
          </p:nvPr>
        </p:nvSpPr>
        <p:spPr>
          <a:xfrm>
            <a:off x="616500" y="1418947"/>
            <a:ext cx="39555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Kernel SVM</a:t>
            </a:r>
            <a:r>
              <a:rPr lang="en"/>
              <a:t> model</a:t>
            </a:r>
            <a:endParaRPr/>
          </a:p>
        </p:txBody>
      </p:sp>
      <p:sp>
        <p:nvSpPr>
          <p:cNvPr id="646" name="Google Shape;646;p78"/>
          <p:cNvSpPr txBox="1"/>
          <p:nvPr/>
        </p:nvSpPr>
        <p:spPr>
          <a:xfrm>
            <a:off x="1048400" y="2265675"/>
            <a:ext cx="693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6AA84F"/>
                </a:solidFill>
              </a:rPr>
              <a:t>Where have I seen this before....</a:t>
            </a:r>
            <a:endParaRPr b="1" sz="1600">
              <a:solidFill>
                <a:srgbClr val="6AA84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 quick comparison</a:t>
            </a:r>
            <a:endParaRPr/>
          </a:p>
        </p:txBody>
      </p:sp>
      <p:sp>
        <p:nvSpPr>
          <p:cNvPr id="652" name="Google Shape;652;p79"/>
          <p:cNvSpPr txBox="1"/>
          <p:nvPr>
            <p:ph idx="4294967295" type="subTitle"/>
          </p:nvPr>
        </p:nvSpPr>
        <p:spPr>
          <a:xfrm>
            <a:off x="616500" y="1418950"/>
            <a:ext cx="7659900" cy="64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Kernel SVM</a:t>
            </a:r>
            <a:r>
              <a:rPr lang="en"/>
              <a:t> model	  vs  	  SVM  	       vs	        Naive Bayes</a:t>
            </a:r>
            <a:endParaRPr/>
          </a:p>
        </p:txBody>
      </p:sp>
      <p:pic>
        <p:nvPicPr>
          <p:cNvPr id="653" name="Google Shape;653;p79"/>
          <p:cNvPicPr preferRelativeResize="0"/>
          <p:nvPr/>
        </p:nvPicPr>
        <p:blipFill>
          <a:blip r:embed="rId3">
            <a:alphaModFix/>
          </a:blip>
          <a:stretch>
            <a:fillRect/>
          </a:stretch>
        </p:blipFill>
        <p:spPr>
          <a:xfrm>
            <a:off x="652350" y="2210100"/>
            <a:ext cx="1872071" cy="723300"/>
          </a:xfrm>
          <a:prstGeom prst="rect">
            <a:avLst/>
          </a:prstGeom>
          <a:noFill/>
          <a:ln>
            <a:noFill/>
          </a:ln>
        </p:spPr>
      </p:pic>
      <p:pic>
        <p:nvPicPr>
          <p:cNvPr id="654" name="Google Shape;654;p79"/>
          <p:cNvPicPr preferRelativeResize="0"/>
          <p:nvPr/>
        </p:nvPicPr>
        <p:blipFill>
          <a:blip r:embed="rId4">
            <a:alphaModFix/>
          </a:blip>
          <a:stretch>
            <a:fillRect/>
          </a:stretch>
        </p:blipFill>
        <p:spPr>
          <a:xfrm>
            <a:off x="6286598" y="2210100"/>
            <a:ext cx="1872071" cy="723300"/>
          </a:xfrm>
          <a:prstGeom prst="rect">
            <a:avLst/>
          </a:prstGeom>
          <a:noFill/>
          <a:ln>
            <a:noFill/>
          </a:ln>
        </p:spPr>
      </p:pic>
      <p:pic>
        <p:nvPicPr>
          <p:cNvPr id="655" name="Google Shape;655;p79"/>
          <p:cNvPicPr preferRelativeResize="0"/>
          <p:nvPr/>
        </p:nvPicPr>
        <p:blipFill>
          <a:blip r:embed="rId5">
            <a:alphaModFix/>
          </a:blip>
          <a:stretch>
            <a:fillRect/>
          </a:stretch>
        </p:blipFill>
        <p:spPr>
          <a:xfrm>
            <a:off x="3347275" y="2210100"/>
            <a:ext cx="1970993" cy="72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idx="1" type="body"/>
          </p:nvPr>
        </p:nvSpPr>
        <p:spPr>
          <a:xfrm>
            <a:off x="898973" y="1902125"/>
            <a:ext cx="4566000" cy="1656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rPr>
              <a:t> 4. Natural Language Processing</a:t>
            </a:r>
            <a:endParaRPr sz="1700">
              <a:solidFill>
                <a:schemeClr val="dk1"/>
              </a:solidFill>
            </a:endParaRPr>
          </a:p>
          <a:p>
            <a:pPr indent="0" lvl="0" marL="0" rtl="0" algn="l">
              <a:spcBef>
                <a:spcPts val="1200"/>
              </a:spcBef>
              <a:spcAft>
                <a:spcPts val="0"/>
              </a:spcAft>
              <a:buNone/>
            </a:pPr>
            <a:r>
              <a:rPr lang="en" sz="1700">
                <a:solidFill>
                  <a:schemeClr val="dk1"/>
                </a:solidFill>
              </a:rPr>
              <a:t> 5. What is the best restaurant around NUS?</a:t>
            </a:r>
            <a:endParaRPr sz="1700">
              <a:solidFill>
                <a:schemeClr val="dk1"/>
              </a:solidFill>
            </a:endParaRPr>
          </a:p>
          <a:p>
            <a:pPr indent="0" lvl="0" marL="0" rtl="0" algn="l">
              <a:spcBef>
                <a:spcPts val="1200"/>
              </a:spcBef>
              <a:spcAft>
                <a:spcPts val="1200"/>
              </a:spcAft>
              <a:buNone/>
            </a:pPr>
            <a:r>
              <a:rPr lang="en" sz="1700">
                <a:solidFill>
                  <a:schemeClr val="dk1"/>
                </a:solidFill>
              </a:rPr>
              <a:t> 6. How does Instagram identify and tag Covid-19 posts?</a:t>
            </a:r>
            <a:endParaRPr sz="1700">
              <a:solidFill>
                <a:schemeClr val="dk1"/>
              </a:solidFill>
            </a:endParaRPr>
          </a:p>
        </p:txBody>
      </p:sp>
      <p:sp>
        <p:nvSpPr>
          <p:cNvPr id="129" name="Google Shape;129;p26"/>
          <p:cNvSpPr txBox="1"/>
          <p:nvPr>
            <p:ph type="title"/>
          </p:nvPr>
        </p:nvSpPr>
        <p:spPr>
          <a:xfrm>
            <a:off x="854513" y="1178831"/>
            <a:ext cx="54534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Today’s workshop</a:t>
            </a:r>
            <a:endParaRPr/>
          </a:p>
        </p:txBody>
      </p:sp>
      <p:pic>
        <p:nvPicPr>
          <p:cNvPr id="130" name="Google Shape;130;p26"/>
          <p:cNvPicPr preferRelativeResize="0"/>
          <p:nvPr/>
        </p:nvPicPr>
        <p:blipFill>
          <a:blip r:embed="rId3">
            <a:alphaModFix/>
          </a:blip>
          <a:stretch>
            <a:fillRect/>
          </a:stretch>
        </p:blipFill>
        <p:spPr>
          <a:xfrm>
            <a:off x="5386927" y="1851248"/>
            <a:ext cx="1575875" cy="2651550"/>
          </a:xfrm>
          <a:prstGeom prst="rect">
            <a:avLst/>
          </a:prstGeom>
          <a:noFill/>
          <a:ln>
            <a:noFill/>
          </a:ln>
        </p:spPr>
      </p:pic>
      <p:pic>
        <p:nvPicPr>
          <p:cNvPr id="131" name="Google Shape;131;p26"/>
          <p:cNvPicPr preferRelativeResize="0"/>
          <p:nvPr/>
        </p:nvPicPr>
        <p:blipFill>
          <a:blip r:embed="rId4">
            <a:alphaModFix/>
          </a:blip>
          <a:stretch>
            <a:fillRect/>
          </a:stretch>
        </p:blipFill>
        <p:spPr>
          <a:xfrm>
            <a:off x="1079800" y="3681375"/>
            <a:ext cx="1672774" cy="630575"/>
          </a:xfrm>
          <a:prstGeom prst="rect">
            <a:avLst/>
          </a:prstGeom>
          <a:noFill/>
          <a:ln>
            <a:noFill/>
          </a:ln>
        </p:spPr>
      </p:pic>
      <p:pic>
        <p:nvPicPr>
          <p:cNvPr id="132" name="Google Shape;132;p26"/>
          <p:cNvPicPr preferRelativeResize="0"/>
          <p:nvPr/>
        </p:nvPicPr>
        <p:blipFill>
          <a:blip r:embed="rId5">
            <a:alphaModFix/>
          </a:blip>
          <a:stretch>
            <a:fillRect/>
          </a:stretch>
        </p:blipFill>
        <p:spPr>
          <a:xfrm>
            <a:off x="3317850" y="3440425"/>
            <a:ext cx="1011925" cy="1016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0"/>
          <p:cNvSpPr txBox="1"/>
          <p:nvPr>
            <p:ph type="title"/>
          </p:nvPr>
        </p:nvSpPr>
        <p:spPr>
          <a:xfrm>
            <a:off x="924550" y="1453425"/>
            <a:ext cx="5907600" cy="769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Thank You for attending!</a:t>
            </a:r>
            <a:endParaRPr/>
          </a:p>
        </p:txBody>
      </p:sp>
      <p:sp>
        <p:nvSpPr>
          <p:cNvPr id="661" name="Google Shape;661;p80"/>
          <p:cNvSpPr txBox="1"/>
          <p:nvPr>
            <p:ph idx="1" type="subTitle"/>
          </p:nvPr>
        </p:nvSpPr>
        <p:spPr>
          <a:xfrm>
            <a:off x="1006325" y="2222925"/>
            <a:ext cx="3088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300"/>
              <a:t>Do check us out at: </a:t>
            </a:r>
            <a:endParaRPr sz="1300"/>
          </a:p>
          <a:p>
            <a:pPr indent="0" lvl="0" marL="0" rtl="0" algn="l">
              <a:spcBef>
                <a:spcPts val="0"/>
              </a:spcBef>
              <a:spcAft>
                <a:spcPts val="0"/>
              </a:spcAft>
              <a:buNone/>
            </a:pPr>
            <a:r>
              <a:rPr lang="en" sz="1200" u="sng">
                <a:solidFill>
                  <a:schemeClr val="hlink"/>
                </a:solidFill>
                <a:hlinkClick r:id="rId3"/>
              </a:rPr>
              <a:t>https://dsc.comp.nus.edu.sg/</a:t>
            </a:r>
            <a:r>
              <a:rPr lang="en" sz="1400"/>
              <a:t> </a:t>
            </a:r>
            <a:endParaRPr sz="1400"/>
          </a:p>
        </p:txBody>
      </p:sp>
      <p:sp>
        <p:nvSpPr>
          <p:cNvPr id="662" name="Google Shape;662;p80"/>
          <p:cNvSpPr txBox="1"/>
          <p:nvPr>
            <p:ph idx="1" type="subTitle"/>
          </p:nvPr>
        </p:nvSpPr>
        <p:spPr>
          <a:xfrm>
            <a:off x="3902875" y="2262050"/>
            <a:ext cx="3088800" cy="985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300"/>
              <a:t>Past workshops</a:t>
            </a:r>
            <a:r>
              <a:rPr lang="en" sz="1300"/>
              <a:t>: </a:t>
            </a:r>
            <a:endParaRPr sz="1300"/>
          </a:p>
          <a:p>
            <a:pPr indent="0" lvl="0" marL="0" rtl="0" algn="l">
              <a:spcBef>
                <a:spcPts val="0"/>
              </a:spcBef>
              <a:spcAft>
                <a:spcPts val="0"/>
              </a:spcAft>
              <a:buNone/>
            </a:pPr>
            <a:r>
              <a:rPr lang="en" sz="1200" u="sng">
                <a:solidFill>
                  <a:schemeClr val="hlink"/>
                </a:solidFill>
                <a:hlinkClick r:id="rId4"/>
              </a:rPr>
              <a:t>https://www.youtube.com/channel/UCo8kiwMbWOqg3fyIfj_9OmQ</a:t>
            </a:r>
            <a:endParaRPr sz="1200"/>
          </a:p>
          <a:p>
            <a:pPr indent="0" lvl="0" marL="0" rtl="0" algn="l">
              <a:spcBef>
                <a:spcPts val="0"/>
              </a:spcBef>
              <a:spcAft>
                <a:spcPts val="0"/>
              </a:spcAft>
              <a:buNone/>
            </a:pPr>
            <a:r>
              <a:t/>
            </a:r>
            <a:endParaRPr/>
          </a:p>
        </p:txBody>
      </p:sp>
      <p:pic>
        <p:nvPicPr>
          <p:cNvPr id="663" name="Google Shape;663;p80"/>
          <p:cNvPicPr preferRelativeResize="0"/>
          <p:nvPr/>
        </p:nvPicPr>
        <p:blipFill>
          <a:blip r:embed="rId5">
            <a:alphaModFix/>
          </a:blip>
          <a:stretch>
            <a:fillRect/>
          </a:stretch>
        </p:blipFill>
        <p:spPr>
          <a:xfrm>
            <a:off x="4613400" y="2991575"/>
            <a:ext cx="1121150" cy="1107475"/>
          </a:xfrm>
          <a:prstGeom prst="rect">
            <a:avLst/>
          </a:prstGeom>
          <a:noFill/>
          <a:ln>
            <a:noFill/>
          </a:ln>
        </p:spPr>
      </p:pic>
      <p:pic>
        <p:nvPicPr>
          <p:cNvPr id="664" name="Google Shape;664;p80"/>
          <p:cNvPicPr preferRelativeResize="0"/>
          <p:nvPr/>
        </p:nvPicPr>
        <p:blipFill>
          <a:blip r:embed="rId6">
            <a:alphaModFix/>
          </a:blip>
          <a:stretch>
            <a:fillRect/>
          </a:stretch>
        </p:blipFill>
        <p:spPr>
          <a:xfrm>
            <a:off x="1648750" y="2991575"/>
            <a:ext cx="1121150" cy="11074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1839891" y="1399803"/>
            <a:ext cx="54642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Tools of the trade</a:t>
            </a:r>
            <a:endParaRPr/>
          </a:p>
        </p:txBody>
      </p:sp>
      <p:sp>
        <p:nvSpPr>
          <p:cNvPr id="138" name="Google Shape;138;p27"/>
          <p:cNvSpPr txBox="1"/>
          <p:nvPr/>
        </p:nvSpPr>
        <p:spPr>
          <a:xfrm>
            <a:off x="1646650" y="2269675"/>
            <a:ext cx="5263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b="1" lang="en">
                <a:solidFill>
                  <a:srgbClr val="FF0000"/>
                </a:solidFill>
              </a:rPr>
              <a:t>Slido QnA</a:t>
            </a:r>
            <a:r>
              <a:rPr lang="en">
                <a:solidFill>
                  <a:schemeClr val="dk1"/>
                </a:solidFill>
              </a:rPr>
              <a:t> (</a:t>
            </a:r>
            <a:r>
              <a:rPr lang="en" sz="1100" u="sng">
                <a:solidFill>
                  <a:schemeClr val="accent5"/>
                </a:solidFill>
                <a:hlinkClick r:id="rId3">
                  <a:extLst>
                    <a:ext uri="{A12FA001-AC4F-418D-AE19-62706E023703}">
                      <ahyp:hlinkClr val="tx"/>
                    </a:ext>
                  </a:extLst>
                </a:hlinkClick>
              </a:rPr>
              <a:t>Slido</a:t>
            </a:r>
            <a:r>
              <a:rPr lang="en">
                <a:solidFill>
                  <a:schemeClr val="dk1"/>
                </a:solidFill>
              </a:rPr>
              <a:t>)</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t>Google Colab IDE (</a:t>
            </a:r>
            <a:r>
              <a:rPr lang="en" u="sng">
                <a:solidFill>
                  <a:schemeClr val="hlink"/>
                </a:solidFill>
                <a:hlinkClick r:id="rId4"/>
              </a:rPr>
              <a:t>Welcome To Colaboratory - Colaboratory</a:t>
            </a:r>
            <a:r>
              <a:rPr lang="en"/>
              <a: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Scikit-learn code library (</a:t>
            </a:r>
            <a:r>
              <a:rPr lang="en" u="sng">
                <a:solidFill>
                  <a:schemeClr val="hlink"/>
                </a:solidFill>
                <a:hlinkClick r:id="rId5"/>
              </a:rPr>
              <a:t>scikit-learn: machine learning in Python — scikit-learn 1.0 documentation</a:t>
            </a:r>
            <a:r>
              <a:rPr lang="en"/>
              <a:t>)</a:t>
            </a:r>
            <a:endParaRPr/>
          </a:p>
        </p:txBody>
      </p:sp>
      <p:pic>
        <p:nvPicPr>
          <p:cNvPr id="139" name="Google Shape;139;p27"/>
          <p:cNvPicPr preferRelativeResize="0"/>
          <p:nvPr/>
        </p:nvPicPr>
        <p:blipFill>
          <a:blip r:embed="rId6">
            <a:alphaModFix/>
          </a:blip>
          <a:stretch>
            <a:fillRect/>
          </a:stretch>
        </p:blipFill>
        <p:spPr>
          <a:xfrm>
            <a:off x="6879600" y="1059638"/>
            <a:ext cx="708100" cy="708100"/>
          </a:xfrm>
          <a:prstGeom prst="rect">
            <a:avLst/>
          </a:prstGeom>
          <a:noFill/>
          <a:ln>
            <a:noFill/>
          </a:ln>
        </p:spPr>
      </p:pic>
      <p:pic>
        <p:nvPicPr>
          <p:cNvPr id="140" name="Google Shape;140;p27"/>
          <p:cNvPicPr preferRelativeResize="0"/>
          <p:nvPr/>
        </p:nvPicPr>
        <p:blipFill>
          <a:blip r:embed="rId7">
            <a:alphaModFix/>
          </a:blip>
          <a:stretch>
            <a:fillRect/>
          </a:stretch>
        </p:blipFill>
        <p:spPr>
          <a:xfrm>
            <a:off x="5933550" y="1767750"/>
            <a:ext cx="1533549" cy="669775"/>
          </a:xfrm>
          <a:prstGeom prst="rect">
            <a:avLst/>
          </a:prstGeom>
          <a:noFill/>
          <a:ln>
            <a:noFill/>
          </a:ln>
        </p:spPr>
      </p:pic>
      <p:pic>
        <p:nvPicPr>
          <p:cNvPr id="141" name="Google Shape;141;p27"/>
          <p:cNvPicPr preferRelativeResize="0"/>
          <p:nvPr/>
        </p:nvPicPr>
        <p:blipFill>
          <a:blip r:embed="rId8">
            <a:alphaModFix/>
          </a:blip>
          <a:stretch>
            <a:fillRect/>
          </a:stretch>
        </p:blipFill>
        <p:spPr>
          <a:xfrm>
            <a:off x="5620925" y="1180225"/>
            <a:ext cx="1222975" cy="466950"/>
          </a:xfrm>
          <a:prstGeom prst="rect">
            <a:avLst/>
          </a:prstGeom>
          <a:noFill/>
          <a:ln>
            <a:noFill/>
          </a:ln>
        </p:spPr>
      </p:pic>
      <p:pic>
        <p:nvPicPr>
          <p:cNvPr id="142" name="Google Shape;142;p27"/>
          <p:cNvPicPr preferRelativeResize="0"/>
          <p:nvPr/>
        </p:nvPicPr>
        <p:blipFill>
          <a:blip r:embed="rId9">
            <a:alphaModFix/>
          </a:blip>
          <a:stretch>
            <a:fillRect/>
          </a:stretch>
        </p:blipFill>
        <p:spPr>
          <a:xfrm>
            <a:off x="6765375" y="2754725"/>
            <a:ext cx="2276200" cy="227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910472" y="1692675"/>
            <a:ext cx="5366400" cy="1354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Basics of Machine Learning</a:t>
            </a:r>
            <a:endParaRPr/>
          </a:p>
        </p:txBody>
      </p:sp>
      <p:sp>
        <p:nvSpPr>
          <p:cNvPr id="148" name="Google Shape;148;p28"/>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3">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idx="1" type="body"/>
          </p:nvPr>
        </p:nvSpPr>
        <p:spPr>
          <a:xfrm>
            <a:off x="451256" y="1529869"/>
            <a:ext cx="8214900" cy="7803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Machine learning is the science of developing algorithms that can imitate human learning methods</a:t>
            </a:r>
            <a:endParaRPr/>
          </a:p>
        </p:txBody>
      </p:sp>
      <p:sp>
        <p:nvSpPr>
          <p:cNvPr id="154" name="Google Shape;154;p29"/>
          <p:cNvSpPr txBox="1"/>
          <p:nvPr>
            <p:ph type="title"/>
          </p:nvPr>
        </p:nvSpPr>
        <p:spPr>
          <a:xfrm>
            <a:off x="334894" y="483797"/>
            <a:ext cx="8233500" cy="723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FAQ</a:t>
            </a:r>
            <a:endParaRPr/>
          </a:p>
        </p:txBody>
      </p:sp>
      <p:sp>
        <p:nvSpPr>
          <p:cNvPr id="155" name="Google Shape;155;p29"/>
          <p:cNvSpPr txBox="1"/>
          <p:nvPr>
            <p:ph idx="2" type="subTitle"/>
          </p:nvPr>
        </p:nvSpPr>
        <p:spPr>
          <a:xfrm>
            <a:off x="410869" y="113822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What is Machine Learning?</a:t>
            </a:r>
            <a:endParaRPr/>
          </a:p>
        </p:txBody>
      </p:sp>
      <p:sp>
        <p:nvSpPr>
          <p:cNvPr id="156" name="Google Shape;156;p29"/>
          <p:cNvSpPr txBox="1"/>
          <p:nvPr>
            <p:ph idx="2" type="subTitle"/>
          </p:nvPr>
        </p:nvSpPr>
        <p:spPr>
          <a:xfrm>
            <a:off x="410869" y="2220178"/>
            <a:ext cx="825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Machine Learning vs Artificial Intelligence</a:t>
            </a:r>
            <a:endParaRPr/>
          </a:p>
        </p:txBody>
      </p:sp>
      <p:sp>
        <p:nvSpPr>
          <p:cNvPr id="157" name="Google Shape;157;p29"/>
          <p:cNvSpPr txBox="1"/>
          <p:nvPr>
            <p:ph idx="1" type="body"/>
          </p:nvPr>
        </p:nvSpPr>
        <p:spPr>
          <a:xfrm>
            <a:off x="431131" y="2619144"/>
            <a:ext cx="8214900" cy="4617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ML is a subset of AI. AI is the broad science of mimicking human abilities.</a:t>
            </a:r>
            <a:endParaRPr/>
          </a:p>
        </p:txBody>
      </p:sp>
      <p:pic>
        <p:nvPicPr>
          <p:cNvPr id="158" name="Google Shape;158;p29"/>
          <p:cNvPicPr preferRelativeResize="0"/>
          <p:nvPr/>
        </p:nvPicPr>
        <p:blipFill rotWithShape="1">
          <a:blip r:embed="rId3">
            <a:alphaModFix/>
          </a:blip>
          <a:srcRect b="0" l="803" r="0" t="18327"/>
          <a:stretch/>
        </p:blipFill>
        <p:spPr>
          <a:xfrm>
            <a:off x="1957850" y="3302125"/>
            <a:ext cx="2206326" cy="1211550"/>
          </a:xfrm>
          <a:prstGeom prst="rect">
            <a:avLst/>
          </a:prstGeom>
          <a:noFill/>
          <a:ln>
            <a:noFill/>
          </a:ln>
        </p:spPr>
      </p:pic>
      <p:pic>
        <p:nvPicPr>
          <p:cNvPr id="159" name="Google Shape;159;p29"/>
          <p:cNvPicPr preferRelativeResize="0"/>
          <p:nvPr/>
        </p:nvPicPr>
        <p:blipFill>
          <a:blip r:embed="rId4">
            <a:alphaModFix/>
          </a:blip>
          <a:stretch>
            <a:fillRect/>
          </a:stretch>
        </p:blipFill>
        <p:spPr>
          <a:xfrm>
            <a:off x="5786252" y="3115400"/>
            <a:ext cx="815850" cy="1818176"/>
          </a:xfrm>
          <a:prstGeom prst="rect">
            <a:avLst/>
          </a:prstGeom>
          <a:noFill/>
          <a:ln>
            <a:noFill/>
          </a:ln>
        </p:spPr>
      </p:pic>
      <p:sp>
        <p:nvSpPr>
          <p:cNvPr id="160" name="Google Shape;160;p29"/>
          <p:cNvSpPr txBox="1"/>
          <p:nvPr/>
        </p:nvSpPr>
        <p:spPr>
          <a:xfrm>
            <a:off x="5185725" y="63325"/>
            <a:ext cx="3905100" cy="400200"/>
          </a:xfrm>
          <a:prstGeom prst="rect">
            <a:avLst/>
          </a:prstGeom>
          <a:solidFill>
            <a:srgbClr val="EAF5FF">
              <a:alpha val="8883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Head to</a:t>
            </a:r>
            <a:r>
              <a:rPr lang="en">
                <a:solidFill>
                  <a:srgbClr val="FF0000"/>
                </a:solidFill>
              </a:rPr>
              <a:t> </a:t>
            </a:r>
            <a:r>
              <a:rPr lang="en" u="sng">
                <a:solidFill>
                  <a:schemeClr val="accent5"/>
                </a:solidFill>
                <a:hlinkClick r:id="rId5">
                  <a:extLst>
                    <a:ext uri="{A12FA001-AC4F-418D-AE19-62706E023703}">
                      <ahyp:hlinkClr val="tx"/>
                    </a:ext>
                  </a:extLst>
                </a:hlinkClick>
              </a:rPr>
              <a:t>Slido.com</a:t>
            </a:r>
            <a:r>
              <a:rPr lang="en">
                <a:solidFill>
                  <a:srgbClr val="FF0000"/>
                </a:solidFill>
              </a:rPr>
              <a:t> </a:t>
            </a:r>
            <a:r>
              <a:rPr lang="en">
                <a:solidFill>
                  <a:schemeClr val="dk1"/>
                </a:solidFill>
              </a:rPr>
              <a:t>and use the code:</a:t>
            </a:r>
            <a:r>
              <a:rPr lang="en">
                <a:solidFill>
                  <a:srgbClr val="FF0000"/>
                </a:solidFill>
              </a:rPr>
              <a:t> #471577</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